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7" r:id="rId1"/>
  </p:sldMasterIdLst>
  <p:notesMasterIdLst>
    <p:notesMasterId r:id="rId21"/>
  </p:notesMasterIdLst>
  <p:sldIdLst>
    <p:sldId id="1745" r:id="rId2"/>
    <p:sldId id="1770" r:id="rId3"/>
    <p:sldId id="1780" r:id="rId4"/>
    <p:sldId id="1746" r:id="rId5"/>
    <p:sldId id="1768" r:id="rId6"/>
    <p:sldId id="1771" r:id="rId7"/>
    <p:sldId id="1747" r:id="rId8"/>
    <p:sldId id="1749" r:id="rId9"/>
    <p:sldId id="1760" r:id="rId10"/>
    <p:sldId id="1753" r:id="rId11"/>
    <p:sldId id="1772" r:id="rId12"/>
    <p:sldId id="1774" r:id="rId13"/>
    <p:sldId id="1773" r:id="rId14"/>
    <p:sldId id="1775" r:id="rId15"/>
    <p:sldId id="1750" r:id="rId16"/>
    <p:sldId id="1751" r:id="rId17"/>
    <p:sldId id="1769" r:id="rId18"/>
    <p:sldId id="1776" r:id="rId19"/>
    <p:sldId id="1779" r:id="rId20"/>
  </p:sldIdLst>
  <p:sldSz cx="9144000" cy="5143500" type="screen16x9"/>
  <p:notesSz cx="6858000" cy="9144000"/>
  <p:embeddedFontLst>
    <p:embeddedFont>
      <p:font typeface="Book Antiqua" panose="02040602050305030304" pitchFamily="18" charset="0"/>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15:clr>
            <a:srgbClr val="9AA0A6"/>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slie Garner Franklin" initials="" lastIdx="4" clrIdx="0"/>
  <p:cmAuthor id="1" name="Alicia Beckett"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05821CF-B933-4898-B922-B903C519D2C2}">
  <a:tblStyle styleId="{805821CF-B933-4898-B922-B903C519D2C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60000" autoAdjust="0"/>
  </p:normalViewPr>
  <p:slideViewPr>
    <p:cSldViewPr snapToGrid="0">
      <p:cViewPr varScale="1">
        <p:scale>
          <a:sx n="90" d="100"/>
          <a:sy n="90" d="100"/>
        </p:scale>
        <p:origin x="960" y="78"/>
      </p:cViewPr>
      <p:guideLst>
        <p:guide orient="horz"/>
        <p:guide pos="2880"/>
      </p:guideLst>
    </p:cSldViewPr>
  </p:slideViewPr>
  <p:notesTextViewPr>
    <p:cViewPr>
      <p:scale>
        <a:sx n="3" d="2"/>
        <a:sy n="3" d="2"/>
      </p:scale>
      <p:origin x="0" y="0"/>
    </p:cViewPr>
  </p:notesTextViewPr>
  <p:sorterViewPr>
    <p:cViewPr>
      <p:scale>
        <a:sx n="100" d="100"/>
        <a:sy n="100" d="100"/>
      </p:scale>
      <p:origin x="0" y="-5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5FA8EF-1AD7-426F-A3BA-71FF4F129C8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95233E8-2FA4-4C60-AA39-DB057C4F0C59}">
      <dgm:prSet phldrT="[Text]"/>
      <dgm:spPr/>
      <dgm:t>
        <a:bodyPr/>
        <a:lstStyle/>
        <a:p>
          <a:pPr>
            <a:buFont typeface="+mj-lt"/>
            <a:buAutoNum type="arabicPeriod"/>
          </a:pPr>
          <a:r>
            <a:rPr lang="en-US" b="0" i="0" u="none" strike="noStrike" dirty="0">
              <a:solidFill>
                <a:srgbClr val="393E41"/>
              </a:solidFill>
              <a:effectLst/>
              <a:latin typeface="Calibri" panose="020F0502020204030204" pitchFamily="34" charset="0"/>
            </a:rPr>
            <a:t>Provid</a:t>
          </a:r>
          <a:r>
            <a:rPr lang="en-US" dirty="0">
              <a:solidFill>
                <a:srgbClr val="393E41"/>
              </a:solidFill>
              <a:latin typeface="Calibri" panose="020F0502020204030204" pitchFamily="34" charset="0"/>
            </a:rPr>
            <a:t>e documentation and request details</a:t>
          </a:r>
          <a:endParaRPr lang="en-US" dirty="0"/>
        </a:p>
      </dgm:t>
    </dgm:pt>
    <dgm:pt modelId="{F9F3A288-7DDC-4548-9B36-A59347C3C47F}" type="parTrans" cxnId="{F0A219F8-F98C-4FFA-9E28-42D8CF745AE2}">
      <dgm:prSet/>
      <dgm:spPr/>
      <dgm:t>
        <a:bodyPr/>
        <a:lstStyle/>
        <a:p>
          <a:endParaRPr lang="en-US"/>
        </a:p>
      </dgm:t>
    </dgm:pt>
    <dgm:pt modelId="{DC2DD209-8F18-4077-8226-C649A598A8BB}" type="sibTrans" cxnId="{F0A219F8-F98C-4FFA-9E28-42D8CF745AE2}">
      <dgm:prSet/>
      <dgm:spPr/>
      <dgm:t>
        <a:bodyPr/>
        <a:lstStyle/>
        <a:p>
          <a:endParaRPr lang="en-US"/>
        </a:p>
      </dgm:t>
    </dgm:pt>
    <dgm:pt modelId="{31D31704-945C-46C2-8BEE-AF4082DB3A02}">
      <dgm:prSet/>
      <dgm:spPr/>
      <dgm:t>
        <a:bodyPr/>
        <a:lstStyle/>
        <a:p>
          <a:r>
            <a:rPr lang="en-US" dirty="0">
              <a:solidFill>
                <a:srgbClr val="393E41"/>
              </a:solidFill>
              <a:latin typeface="Calibri" panose="020F0502020204030204" pitchFamily="34" charset="0"/>
            </a:rPr>
            <a:t>Public charters and districts </a:t>
          </a:r>
          <a:r>
            <a:rPr lang="en-US" b="1" dirty="0">
              <a:solidFill>
                <a:srgbClr val="393E41"/>
              </a:solidFill>
              <a:latin typeface="Calibri" panose="020F0502020204030204" pitchFamily="34" charset="0"/>
            </a:rPr>
            <a:t>may</a:t>
          </a:r>
          <a:r>
            <a:rPr lang="en-US" dirty="0">
              <a:solidFill>
                <a:srgbClr val="393E41"/>
              </a:solidFill>
              <a:latin typeface="Calibri" panose="020F0502020204030204" pitchFamily="34" charset="0"/>
            </a:rPr>
            <a:t> </a:t>
          </a:r>
          <a:r>
            <a:rPr lang="en-US" b="0" dirty="0">
              <a:solidFill>
                <a:srgbClr val="393E41"/>
              </a:solidFill>
              <a:latin typeface="Calibri" panose="020F0502020204030204" pitchFamily="34" charset="0"/>
            </a:rPr>
            <a:t>prepare</a:t>
          </a:r>
          <a:r>
            <a:rPr lang="en-US" dirty="0">
              <a:solidFill>
                <a:srgbClr val="393E41"/>
              </a:solidFill>
              <a:latin typeface="Calibri" panose="020F0502020204030204" pitchFamily="34" charset="0"/>
            </a:rPr>
            <a:t> a report using their own accounting systems and upload into the share link. Fund code is 28211. We still recommend using our template.</a:t>
          </a:r>
        </a:p>
      </dgm:t>
    </dgm:pt>
    <dgm:pt modelId="{25EAFE6C-1846-4079-A8FD-63ADE2083DC4}" type="parTrans" cxnId="{2F8A68F4-9518-4B0A-B69D-3D41FAE8C0FD}">
      <dgm:prSet/>
      <dgm:spPr/>
      <dgm:t>
        <a:bodyPr/>
        <a:lstStyle/>
        <a:p>
          <a:endParaRPr lang="en-US"/>
        </a:p>
      </dgm:t>
    </dgm:pt>
    <dgm:pt modelId="{AA1BCF8D-857E-4EE6-ADB9-682AB9342139}" type="sibTrans" cxnId="{2F8A68F4-9518-4B0A-B69D-3D41FAE8C0FD}">
      <dgm:prSet/>
      <dgm:spPr/>
      <dgm:t>
        <a:bodyPr/>
        <a:lstStyle/>
        <a:p>
          <a:endParaRPr lang="en-US"/>
        </a:p>
      </dgm:t>
    </dgm:pt>
    <dgm:pt modelId="{1F88460C-5B1F-46D1-A5FC-ADA04EF241DD}">
      <dgm:prSet/>
      <dgm:spPr/>
      <dgm:t>
        <a:bodyPr/>
        <a:lstStyle/>
        <a:p>
          <a:r>
            <a:rPr lang="en-US" dirty="0" err="1">
              <a:solidFill>
                <a:srgbClr val="393E41"/>
              </a:solidFill>
              <a:latin typeface="Calibri" panose="020F0502020204030204" pitchFamily="34" charset="0"/>
            </a:rPr>
            <a:t>Nonpublics</a:t>
          </a:r>
          <a:r>
            <a:rPr lang="en-US" dirty="0">
              <a:solidFill>
                <a:srgbClr val="393E41"/>
              </a:solidFill>
              <a:latin typeface="Calibri" panose="020F0502020204030204" pitchFamily="34" charset="0"/>
            </a:rPr>
            <a:t>, BIE, and tribally-controlled schools will use the Detailed Expense Template and upload documentation into the share link</a:t>
          </a:r>
        </a:p>
      </dgm:t>
    </dgm:pt>
    <dgm:pt modelId="{B6E9AEB5-FFC7-4240-994A-CD088E0C2C6A}" type="parTrans" cxnId="{6C7B112C-F5D7-456E-89F4-89B59A6C35DE}">
      <dgm:prSet/>
      <dgm:spPr/>
      <dgm:t>
        <a:bodyPr/>
        <a:lstStyle/>
        <a:p>
          <a:endParaRPr lang="en-US"/>
        </a:p>
      </dgm:t>
    </dgm:pt>
    <dgm:pt modelId="{401DCDEF-6E78-434D-98AF-5D44C3A4E04D}" type="sibTrans" cxnId="{6C7B112C-F5D7-456E-89F4-89B59A6C35DE}">
      <dgm:prSet/>
      <dgm:spPr/>
      <dgm:t>
        <a:bodyPr/>
        <a:lstStyle/>
        <a:p>
          <a:endParaRPr lang="en-US"/>
        </a:p>
      </dgm:t>
    </dgm:pt>
    <dgm:pt modelId="{E90264DA-C619-4A17-ACB3-66FC45BBDB87}">
      <dgm:prSet/>
      <dgm:spPr/>
      <dgm:t>
        <a:bodyPr/>
        <a:lstStyle/>
        <a:p>
          <a:r>
            <a:rPr lang="en-US" b="0" i="0" u="none" strike="noStrike" dirty="0">
              <a:solidFill>
                <a:srgbClr val="393E41"/>
              </a:solidFill>
              <a:effectLst/>
              <a:latin typeface="Calibri" panose="020F0502020204030204" pitchFamily="34" charset="0"/>
            </a:rPr>
            <a:t>Finalize your request</a:t>
          </a:r>
        </a:p>
      </dgm:t>
    </dgm:pt>
    <dgm:pt modelId="{EB594757-8FC8-4DA9-B112-C713112A52A3}" type="parTrans" cxnId="{4E6A8863-D322-4714-960B-A2F1A473DBC8}">
      <dgm:prSet/>
      <dgm:spPr/>
      <dgm:t>
        <a:bodyPr/>
        <a:lstStyle/>
        <a:p>
          <a:endParaRPr lang="en-US"/>
        </a:p>
      </dgm:t>
    </dgm:pt>
    <dgm:pt modelId="{8A88DEDC-1548-4B3E-B8B2-C769E25D6AD9}" type="sibTrans" cxnId="{4E6A8863-D322-4714-960B-A2F1A473DBC8}">
      <dgm:prSet/>
      <dgm:spPr/>
      <dgm:t>
        <a:bodyPr/>
        <a:lstStyle/>
        <a:p>
          <a:endParaRPr lang="en-US"/>
        </a:p>
      </dgm:t>
    </dgm:pt>
    <dgm:pt modelId="{67E72A3F-5427-4D09-BF42-77B377531481}">
      <dgm:prSet/>
      <dgm:spPr/>
      <dgm:t>
        <a:bodyPr/>
        <a:lstStyle/>
        <a:p>
          <a:r>
            <a:rPr lang="en-US" b="0" i="0" u="none" strike="noStrike" dirty="0">
              <a:solidFill>
                <a:srgbClr val="393E41"/>
              </a:solidFill>
              <a:effectLst/>
              <a:latin typeface="Calibri" panose="020F0502020204030204" pitchFamily="34" charset="0"/>
            </a:rPr>
            <a:t>All entities requesting funds must submit a final verification for their request to be processed</a:t>
          </a:r>
        </a:p>
      </dgm:t>
    </dgm:pt>
    <dgm:pt modelId="{C445556B-0F68-4F85-9160-A58D1A2D760D}" type="parTrans" cxnId="{F85C3D8D-1DD1-4112-AB3E-CB97D15553CE}">
      <dgm:prSet/>
      <dgm:spPr/>
      <dgm:t>
        <a:bodyPr/>
        <a:lstStyle/>
        <a:p>
          <a:endParaRPr lang="en-US"/>
        </a:p>
      </dgm:t>
    </dgm:pt>
    <dgm:pt modelId="{E15B50BF-D887-49F0-B143-2C393DF460D2}" type="sibTrans" cxnId="{F85C3D8D-1DD1-4112-AB3E-CB97D15553CE}">
      <dgm:prSet/>
      <dgm:spPr/>
      <dgm:t>
        <a:bodyPr/>
        <a:lstStyle/>
        <a:p>
          <a:endParaRPr lang="en-US"/>
        </a:p>
      </dgm:t>
    </dgm:pt>
    <dgm:pt modelId="{B038D5B5-3CA8-483D-8C2D-85BC4CDA69EC}" type="pres">
      <dgm:prSet presAssocID="{EE5FA8EF-1AD7-426F-A3BA-71FF4F129C8E}" presName="linear" presStyleCnt="0">
        <dgm:presLayoutVars>
          <dgm:animLvl val="lvl"/>
          <dgm:resizeHandles val="exact"/>
        </dgm:presLayoutVars>
      </dgm:prSet>
      <dgm:spPr/>
    </dgm:pt>
    <dgm:pt modelId="{B87EAF9A-9F33-46AE-AAF9-E2484D63B009}" type="pres">
      <dgm:prSet presAssocID="{E95233E8-2FA4-4C60-AA39-DB057C4F0C59}" presName="parentText" presStyleLbl="node1" presStyleIdx="0" presStyleCnt="2">
        <dgm:presLayoutVars>
          <dgm:chMax val="0"/>
          <dgm:bulletEnabled val="1"/>
        </dgm:presLayoutVars>
      </dgm:prSet>
      <dgm:spPr/>
    </dgm:pt>
    <dgm:pt modelId="{1C9849DB-B72F-47CF-8DEC-245B8ECEA0A4}" type="pres">
      <dgm:prSet presAssocID="{E95233E8-2FA4-4C60-AA39-DB057C4F0C59}" presName="childText" presStyleLbl="revTx" presStyleIdx="0" presStyleCnt="2">
        <dgm:presLayoutVars>
          <dgm:bulletEnabled val="1"/>
        </dgm:presLayoutVars>
      </dgm:prSet>
      <dgm:spPr/>
    </dgm:pt>
    <dgm:pt modelId="{18B601E0-A243-457E-B74F-9AB356BCF0F2}" type="pres">
      <dgm:prSet presAssocID="{E90264DA-C619-4A17-ACB3-66FC45BBDB87}" presName="parentText" presStyleLbl="node1" presStyleIdx="1" presStyleCnt="2">
        <dgm:presLayoutVars>
          <dgm:chMax val="0"/>
          <dgm:bulletEnabled val="1"/>
        </dgm:presLayoutVars>
      </dgm:prSet>
      <dgm:spPr/>
    </dgm:pt>
    <dgm:pt modelId="{C7245831-83B1-497E-B52C-62DD88262821}" type="pres">
      <dgm:prSet presAssocID="{E90264DA-C619-4A17-ACB3-66FC45BBDB87}" presName="childText" presStyleLbl="revTx" presStyleIdx="1" presStyleCnt="2">
        <dgm:presLayoutVars>
          <dgm:bulletEnabled val="1"/>
        </dgm:presLayoutVars>
      </dgm:prSet>
      <dgm:spPr/>
    </dgm:pt>
  </dgm:ptLst>
  <dgm:cxnLst>
    <dgm:cxn modelId="{6C7B112C-F5D7-456E-89F4-89B59A6C35DE}" srcId="{E95233E8-2FA4-4C60-AA39-DB057C4F0C59}" destId="{1F88460C-5B1F-46D1-A5FC-ADA04EF241DD}" srcOrd="1" destOrd="0" parTransId="{B6E9AEB5-FFC7-4240-994A-CD088E0C2C6A}" sibTransId="{401DCDEF-6E78-434D-98AF-5D44C3A4E04D}"/>
    <dgm:cxn modelId="{3D52485F-E7C2-49C3-9D4C-61901A205014}" type="presOf" srcId="{EE5FA8EF-1AD7-426F-A3BA-71FF4F129C8E}" destId="{B038D5B5-3CA8-483D-8C2D-85BC4CDA69EC}" srcOrd="0" destOrd="0" presId="urn:microsoft.com/office/officeart/2005/8/layout/vList2"/>
    <dgm:cxn modelId="{4E6A8863-D322-4714-960B-A2F1A473DBC8}" srcId="{EE5FA8EF-1AD7-426F-A3BA-71FF4F129C8E}" destId="{E90264DA-C619-4A17-ACB3-66FC45BBDB87}" srcOrd="1" destOrd="0" parTransId="{EB594757-8FC8-4DA9-B112-C713112A52A3}" sibTransId="{8A88DEDC-1548-4B3E-B8B2-C769E25D6AD9}"/>
    <dgm:cxn modelId="{F85C3D8D-1DD1-4112-AB3E-CB97D15553CE}" srcId="{E90264DA-C619-4A17-ACB3-66FC45BBDB87}" destId="{67E72A3F-5427-4D09-BF42-77B377531481}" srcOrd="0" destOrd="0" parTransId="{C445556B-0F68-4F85-9160-A58D1A2D760D}" sibTransId="{E15B50BF-D887-49F0-B143-2C393DF460D2}"/>
    <dgm:cxn modelId="{EFBC3FA1-DA58-42E2-81EB-E653388000FA}" type="presOf" srcId="{67E72A3F-5427-4D09-BF42-77B377531481}" destId="{C7245831-83B1-497E-B52C-62DD88262821}" srcOrd="0" destOrd="0" presId="urn:microsoft.com/office/officeart/2005/8/layout/vList2"/>
    <dgm:cxn modelId="{8FB4ECB6-2F83-4C19-AFBB-F067E1697807}" type="presOf" srcId="{31D31704-945C-46C2-8BEE-AF4082DB3A02}" destId="{1C9849DB-B72F-47CF-8DEC-245B8ECEA0A4}" srcOrd="0" destOrd="0" presId="urn:microsoft.com/office/officeart/2005/8/layout/vList2"/>
    <dgm:cxn modelId="{5BFF56B9-D409-430D-B7DB-53471FC3445C}" type="presOf" srcId="{1F88460C-5B1F-46D1-A5FC-ADA04EF241DD}" destId="{1C9849DB-B72F-47CF-8DEC-245B8ECEA0A4}" srcOrd="0" destOrd="1" presId="urn:microsoft.com/office/officeart/2005/8/layout/vList2"/>
    <dgm:cxn modelId="{0BBF4FBE-D7DE-4499-B6A7-75BA6BA6BD81}" type="presOf" srcId="{E90264DA-C619-4A17-ACB3-66FC45BBDB87}" destId="{18B601E0-A243-457E-B74F-9AB356BCF0F2}" srcOrd="0" destOrd="0" presId="urn:microsoft.com/office/officeart/2005/8/layout/vList2"/>
    <dgm:cxn modelId="{8CE89AD6-9769-4DF8-BA2E-D6DA95493CFC}" type="presOf" srcId="{E95233E8-2FA4-4C60-AA39-DB057C4F0C59}" destId="{B87EAF9A-9F33-46AE-AAF9-E2484D63B009}" srcOrd="0" destOrd="0" presId="urn:microsoft.com/office/officeart/2005/8/layout/vList2"/>
    <dgm:cxn modelId="{2F8A68F4-9518-4B0A-B69D-3D41FAE8C0FD}" srcId="{E95233E8-2FA4-4C60-AA39-DB057C4F0C59}" destId="{31D31704-945C-46C2-8BEE-AF4082DB3A02}" srcOrd="0" destOrd="0" parTransId="{25EAFE6C-1846-4079-A8FD-63ADE2083DC4}" sibTransId="{AA1BCF8D-857E-4EE6-ADB9-682AB9342139}"/>
    <dgm:cxn modelId="{F0A219F8-F98C-4FFA-9E28-42D8CF745AE2}" srcId="{EE5FA8EF-1AD7-426F-A3BA-71FF4F129C8E}" destId="{E95233E8-2FA4-4C60-AA39-DB057C4F0C59}" srcOrd="0" destOrd="0" parTransId="{F9F3A288-7DDC-4548-9B36-A59347C3C47F}" sibTransId="{DC2DD209-8F18-4077-8226-C649A598A8BB}"/>
    <dgm:cxn modelId="{E0B77E55-1431-4195-9893-DA385FFC8826}" type="presParOf" srcId="{B038D5B5-3CA8-483D-8C2D-85BC4CDA69EC}" destId="{B87EAF9A-9F33-46AE-AAF9-E2484D63B009}" srcOrd="0" destOrd="0" presId="urn:microsoft.com/office/officeart/2005/8/layout/vList2"/>
    <dgm:cxn modelId="{09CDF59F-61F4-4B63-96AD-6E282963A3D5}" type="presParOf" srcId="{B038D5B5-3CA8-483D-8C2D-85BC4CDA69EC}" destId="{1C9849DB-B72F-47CF-8DEC-245B8ECEA0A4}" srcOrd="1" destOrd="0" presId="urn:microsoft.com/office/officeart/2005/8/layout/vList2"/>
    <dgm:cxn modelId="{95ED8B59-640C-422C-ABD0-02C781516407}" type="presParOf" srcId="{B038D5B5-3CA8-483D-8C2D-85BC4CDA69EC}" destId="{18B601E0-A243-457E-B74F-9AB356BCF0F2}" srcOrd="2" destOrd="0" presId="urn:microsoft.com/office/officeart/2005/8/layout/vList2"/>
    <dgm:cxn modelId="{90B95E53-D2B1-49E4-9988-47B1A874C0B6}" type="presParOf" srcId="{B038D5B5-3CA8-483D-8C2D-85BC4CDA69EC}" destId="{C7245831-83B1-497E-B52C-62DD8826282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7EAF9A-9F33-46AE-AAF9-E2484D63B009}">
      <dsp:nvSpPr>
        <dsp:cNvPr id="0" name=""/>
        <dsp:cNvSpPr/>
      </dsp:nvSpPr>
      <dsp:spPr>
        <a:xfrm>
          <a:off x="0" y="8670"/>
          <a:ext cx="7729870" cy="55165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Font typeface="+mj-lt"/>
            <a:buNone/>
          </a:pPr>
          <a:r>
            <a:rPr lang="en-US" sz="2300" b="0" i="0" u="none" strike="noStrike" kern="1200" dirty="0">
              <a:solidFill>
                <a:srgbClr val="393E41"/>
              </a:solidFill>
              <a:effectLst/>
              <a:latin typeface="Calibri" panose="020F0502020204030204" pitchFamily="34" charset="0"/>
            </a:rPr>
            <a:t>Provid</a:t>
          </a:r>
          <a:r>
            <a:rPr lang="en-US" sz="2300" kern="1200" dirty="0">
              <a:solidFill>
                <a:srgbClr val="393E41"/>
              </a:solidFill>
              <a:latin typeface="Calibri" panose="020F0502020204030204" pitchFamily="34" charset="0"/>
            </a:rPr>
            <a:t>e documentation and request details</a:t>
          </a:r>
          <a:endParaRPr lang="en-US" sz="2300" kern="1200" dirty="0"/>
        </a:p>
      </dsp:txBody>
      <dsp:txXfrm>
        <a:off x="26930" y="35600"/>
        <a:ext cx="7676010" cy="497795"/>
      </dsp:txXfrm>
    </dsp:sp>
    <dsp:sp modelId="{1C9849DB-B72F-47CF-8DEC-245B8ECEA0A4}">
      <dsp:nvSpPr>
        <dsp:cNvPr id="0" name=""/>
        <dsp:cNvSpPr/>
      </dsp:nvSpPr>
      <dsp:spPr>
        <a:xfrm>
          <a:off x="0" y="560325"/>
          <a:ext cx="7729870" cy="1380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423"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solidFill>
                <a:srgbClr val="393E41"/>
              </a:solidFill>
              <a:latin typeface="Calibri" panose="020F0502020204030204" pitchFamily="34" charset="0"/>
            </a:rPr>
            <a:t>Public charters and districts </a:t>
          </a:r>
          <a:r>
            <a:rPr lang="en-US" sz="1800" b="1" kern="1200" dirty="0">
              <a:solidFill>
                <a:srgbClr val="393E41"/>
              </a:solidFill>
              <a:latin typeface="Calibri" panose="020F0502020204030204" pitchFamily="34" charset="0"/>
            </a:rPr>
            <a:t>may</a:t>
          </a:r>
          <a:r>
            <a:rPr lang="en-US" sz="1800" kern="1200" dirty="0">
              <a:solidFill>
                <a:srgbClr val="393E41"/>
              </a:solidFill>
              <a:latin typeface="Calibri" panose="020F0502020204030204" pitchFamily="34" charset="0"/>
            </a:rPr>
            <a:t> </a:t>
          </a:r>
          <a:r>
            <a:rPr lang="en-US" sz="1800" b="0" kern="1200" dirty="0">
              <a:solidFill>
                <a:srgbClr val="393E41"/>
              </a:solidFill>
              <a:latin typeface="Calibri" panose="020F0502020204030204" pitchFamily="34" charset="0"/>
            </a:rPr>
            <a:t>prepare</a:t>
          </a:r>
          <a:r>
            <a:rPr lang="en-US" sz="1800" kern="1200" dirty="0">
              <a:solidFill>
                <a:srgbClr val="393E41"/>
              </a:solidFill>
              <a:latin typeface="Calibri" panose="020F0502020204030204" pitchFamily="34" charset="0"/>
            </a:rPr>
            <a:t> a report using their own accounting systems and upload into the share link. Fund code is 28211. We still recommend using our template.</a:t>
          </a:r>
        </a:p>
        <a:p>
          <a:pPr marL="171450" lvl="1" indent="-171450" algn="l" defTabSz="800100">
            <a:lnSpc>
              <a:spcPct val="90000"/>
            </a:lnSpc>
            <a:spcBef>
              <a:spcPct val="0"/>
            </a:spcBef>
            <a:spcAft>
              <a:spcPct val="20000"/>
            </a:spcAft>
            <a:buChar char="•"/>
          </a:pPr>
          <a:r>
            <a:rPr lang="en-US" sz="1800" kern="1200" dirty="0" err="1">
              <a:solidFill>
                <a:srgbClr val="393E41"/>
              </a:solidFill>
              <a:latin typeface="Calibri" panose="020F0502020204030204" pitchFamily="34" charset="0"/>
            </a:rPr>
            <a:t>Nonpublics</a:t>
          </a:r>
          <a:r>
            <a:rPr lang="en-US" sz="1800" kern="1200" dirty="0">
              <a:solidFill>
                <a:srgbClr val="393E41"/>
              </a:solidFill>
              <a:latin typeface="Calibri" panose="020F0502020204030204" pitchFamily="34" charset="0"/>
            </a:rPr>
            <a:t>, BIE, and tribally-controlled schools will use the Detailed Expense Template and upload documentation into the share link</a:t>
          </a:r>
        </a:p>
      </dsp:txBody>
      <dsp:txXfrm>
        <a:off x="0" y="560325"/>
        <a:ext cx="7729870" cy="1380690"/>
      </dsp:txXfrm>
    </dsp:sp>
    <dsp:sp modelId="{18B601E0-A243-457E-B74F-9AB356BCF0F2}">
      <dsp:nvSpPr>
        <dsp:cNvPr id="0" name=""/>
        <dsp:cNvSpPr/>
      </dsp:nvSpPr>
      <dsp:spPr>
        <a:xfrm>
          <a:off x="0" y="1941016"/>
          <a:ext cx="7729870" cy="55165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u="none" strike="noStrike" kern="1200" dirty="0">
              <a:solidFill>
                <a:srgbClr val="393E41"/>
              </a:solidFill>
              <a:effectLst/>
              <a:latin typeface="Calibri" panose="020F0502020204030204" pitchFamily="34" charset="0"/>
            </a:rPr>
            <a:t>Finalize your request</a:t>
          </a:r>
        </a:p>
      </dsp:txBody>
      <dsp:txXfrm>
        <a:off x="26930" y="1967946"/>
        <a:ext cx="7676010" cy="497795"/>
      </dsp:txXfrm>
    </dsp:sp>
    <dsp:sp modelId="{C7245831-83B1-497E-B52C-62DD88262821}">
      <dsp:nvSpPr>
        <dsp:cNvPr id="0" name=""/>
        <dsp:cNvSpPr/>
      </dsp:nvSpPr>
      <dsp:spPr>
        <a:xfrm>
          <a:off x="0" y="2492671"/>
          <a:ext cx="7729870" cy="57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423"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b="0" i="0" u="none" strike="noStrike" kern="1200" dirty="0">
              <a:solidFill>
                <a:srgbClr val="393E41"/>
              </a:solidFill>
              <a:effectLst/>
              <a:latin typeface="Calibri" panose="020F0502020204030204" pitchFamily="34" charset="0"/>
            </a:rPr>
            <a:t>All entities requesting funds must submit a final verification for their request to be processed</a:t>
          </a:r>
        </a:p>
      </dsp:txBody>
      <dsp:txXfrm>
        <a:off x="0" y="2492671"/>
        <a:ext cx="7729870" cy="5713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1291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a:t>Once we receive your reimbursement submission, our team will do a quick check to make sure we have what we need. If we are missing any documentation, we will reach out to you and ask you to resubmit your reimbursement request. Following that check, we will do a more in-depth review to ensure that your expenses are allowable costs under the terms of the grant. Your request will be processed within 15 business days, unless there are issues with your report. While previous guidance and award letters stated that reimbursement requests would be processed at specific points of the year, we have updated our processes so that we are sending funds on a biweekly basis.  One approved, we will send checks via UPS to the address provided.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9A179D-2D27-49E2-B022-8EDDA2EFE682}" type="slidenum">
              <a:rPr kumimoji="0" lang="en-US" sz="1200" b="0"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595959"/>
              </a:solidFill>
              <a:effectLst/>
              <a:uLnTx/>
              <a:uFillTx/>
              <a:latin typeface="Book Antiqua"/>
              <a:ea typeface="+mn-ea"/>
              <a:cs typeface="+mn-cs"/>
            </a:endParaRPr>
          </a:p>
        </p:txBody>
      </p:sp>
    </p:spTree>
    <p:extLst>
      <p:ext uri="{BB962C8B-B14F-4D97-AF65-F5344CB8AC3E}">
        <p14:creationId xmlns:p14="http://schemas.microsoft.com/office/powerpoint/2010/main" val="2126335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a:t>We would like to close this video with a few reminders. First, all expenses made through these funds, including those made through the advance, must be reported on. If you would prefer to catch up on your expenses before receiving additional funds, please indicate so when you finalize your reimbursement request.</a:t>
            </a:r>
          </a:p>
          <a:p>
            <a:endParaRPr lang="en-US" baseline="0" dirty="0"/>
          </a:p>
          <a:p>
            <a:r>
              <a:rPr lang="en-US" baseline="0" dirty="0"/>
              <a:t>Please do not submit a new reimbursement request while an existing reimbursement is being processed. We will only be reviewing one request from a school or district at a time.</a:t>
            </a:r>
          </a:p>
          <a:p>
            <a:endParaRPr lang="en-US" baseline="0" dirty="0"/>
          </a:p>
          <a:p>
            <a:r>
              <a:rPr lang="en-US" baseline="0" dirty="0"/>
              <a:t>Lastly, our general guidance is to submit requests often, rather than all at once. The final reporting day is June 25, 2022, and all funds must be expended by June 30, 2022.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9A179D-2D27-49E2-B022-8EDDA2EFE682}" type="slidenum">
              <a:rPr kumimoji="0" lang="en-US" sz="1200" b="0"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595959"/>
              </a:solidFill>
              <a:effectLst/>
              <a:uLnTx/>
              <a:uFillTx/>
              <a:latin typeface="Book Antiqua"/>
              <a:ea typeface="+mn-ea"/>
              <a:cs typeface="+mn-cs"/>
            </a:endParaRPr>
          </a:p>
        </p:txBody>
      </p:sp>
    </p:spTree>
    <p:extLst>
      <p:ext uri="{BB962C8B-B14F-4D97-AF65-F5344CB8AC3E}">
        <p14:creationId xmlns:p14="http://schemas.microsoft.com/office/powerpoint/2010/main" val="2193401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rtl="0">
              <a:spcBef>
                <a:spcPts val="0"/>
              </a:spcBef>
              <a:spcAft>
                <a:spcPts val="0"/>
              </a:spcAft>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9A179D-2D27-49E2-B022-8EDDA2EFE682}" type="slidenum">
              <a:rPr kumimoji="0" lang="en-US" sz="1200" b="0"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595959"/>
              </a:solidFill>
              <a:effectLst/>
              <a:uLnTx/>
              <a:uFillTx/>
              <a:latin typeface="Book Antiqua"/>
              <a:ea typeface="+mn-ea"/>
              <a:cs typeface="+mn-cs"/>
            </a:endParaRPr>
          </a:p>
        </p:txBody>
      </p:sp>
    </p:spTree>
    <p:extLst>
      <p:ext uri="{BB962C8B-B14F-4D97-AF65-F5344CB8AC3E}">
        <p14:creationId xmlns:p14="http://schemas.microsoft.com/office/powerpoint/2010/main" val="1990000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a:t>After registering for the program and returning your award letter, you will receive your school or district’s login information via email. Visit www.nmschoolscovidtesting.com and click the “login” button on the top right corner to enter into the site.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9A179D-2D27-49E2-B022-8EDDA2EFE682}" type="slidenum">
              <a:rPr kumimoji="0" lang="en-US" sz="1200" b="0"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595959"/>
              </a:solidFill>
              <a:effectLst/>
              <a:uLnTx/>
              <a:uFillTx/>
              <a:latin typeface="Book Antiqua"/>
              <a:ea typeface="+mn-ea"/>
              <a:cs typeface="+mn-cs"/>
            </a:endParaRPr>
          </a:p>
        </p:txBody>
      </p:sp>
    </p:spTree>
    <p:extLst>
      <p:ext uri="{BB962C8B-B14F-4D97-AF65-F5344CB8AC3E}">
        <p14:creationId xmlns:p14="http://schemas.microsoft.com/office/powerpoint/2010/main" val="3191475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rtl="0">
              <a:spcBef>
                <a:spcPts val="0"/>
              </a:spcBef>
              <a:spcAft>
                <a:spcPts val="0"/>
              </a:spcAft>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9A179D-2D27-49E2-B022-8EDDA2EFE682}" type="slidenum">
              <a:rPr kumimoji="0" lang="en-US" sz="1200" b="0"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595959"/>
              </a:solidFill>
              <a:effectLst/>
              <a:uLnTx/>
              <a:uFillTx/>
              <a:latin typeface="Book Antiqua"/>
              <a:ea typeface="+mn-ea"/>
              <a:cs typeface="+mn-cs"/>
            </a:endParaRPr>
          </a:p>
        </p:txBody>
      </p:sp>
    </p:spTree>
    <p:extLst>
      <p:ext uri="{BB962C8B-B14F-4D97-AF65-F5344CB8AC3E}">
        <p14:creationId xmlns:p14="http://schemas.microsoft.com/office/powerpoint/2010/main" val="3024841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rtl="0">
              <a:spcBef>
                <a:spcPts val="0"/>
              </a:spcBef>
              <a:spcAft>
                <a:spcPts val="0"/>
              </a:spcAft>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9A179D-2D27-49E2-B022-8EDDA2EFE682}" type="slidenum">
              <a:rPr kumimoji="0" lang="en-US" sz="1200" b="0"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595959"/>
              </a:solidFill>
              <a:effectLst/>
              <a:uLnTx/>
              <a:uFillTx/>
              <a:latin typeface="Book Antiqua"/>
              <a:ea typeface="+mn-ea"/>
              <a:cs typeface="+mn-cs"/>
            </a:endParaRPr>
          </a:p>
        </p:txBody>
      </p:sp>
    </p:spTree>
    <p:extLst>
      <p:ext uri="{BB962C8B-B14F-4D97-AF65-F5344CB8AC3E}">
        <p14:creationId xmlns:p14="http://schemas.microsoft.com/office/powerpoint/2010/main" val="1339065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rtl="0">
              <a:spcBef>
                <a:spcPts val="0"/>
              </a:spcBef>
              <a:spcAft>
                <a:spcPts val="0"/>
              </a:spcAft>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9A179D-2D27-49E2-B022-8EDDA2EFE682}" type="slidenum">
              <a:rPr kumimoji="0" lang="en-US" sz="1200" b="0"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595959"/>
              </a:solidFill>
              <a:effectLst/>
              <a:uLnTx/>
              <a:uFillTx/>
              <a:latin typeface="Book Antiqua"/>
              <a:ea typeface="+mn-ea"/>
              <a:cs typeface="+mn-cs"/>
            </a:endParaRPr>
          </a:p>
        </p:txBody>
      </p:sp>
    </p:spTree>
    <p:extLst>
      <p:ext uri="{BB962C8B-B14F-4D97-AF65-F5344CB8AC3E}">
        <p14:creationId xmlns:p14="http://schemas.microsoft.com/office/powerpoint/2010/main" val="2176882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rtl="0">
              <a:spcBef>
                <a:spcPts val="0"/>
              </a:spcBef>
              <a:spcAft>
                <a:spcPts val="0"/>
              </a:spcAft>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9A179D-2D27-49E2-B022-8EDDA2EFE682}" type="slidenum">
              <a:rPr kumimoji="0" lang="en-US" sz="1200" b="0"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595959"/>
              </a:solidFill>
              <a:effectLst/>
              <a:uLnTx/>
              <a:uFillTx/>
              <a:latin typeface="Book Antiqua"/>
              <a:ea typeface="+mn-ea"/>
              <a:cs typeface="+mn-cs"/>
            </a:endParaRPr>
          </a:p>
        </p:txBody>
      </p:sp>
    </p:spTree>
    <p:extLst>
      <p:ext uri="{BB962C8B-B14F-4D97-AF65-F5344CB8AC3E}">
        <p14:creationId xmlns:p14="http://schemas.microsoft.com/office/powerpoint/2010/main" val="619246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rtl="0">
              <a:spcBef>
                <a:spcPts val="0"/>
              </a:spcBef>
              <a:spcAft>
                <a:spcPts val="0"/>
              </a:spcAft>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9A179D-2D27-49E2-B022-8EDDA2EFE682}" type="slidenum">
              <a:rPr kumimoji="0" lang="en-US" sz="1200" b="0"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595959"/>
              </a:solidFill>
              <a:effectLst/>
              <a:uLnTx/>
              <a:uFillTx/>
              <a:latin typeface="Book Antiqua"/>
              <a:ea typeface="+mn-ea"/>
              <a:cs typeface="+mn-cs"/>
            </a:endParaRPr>
          </a:p>
        </p:txBody>
      </p:sp>
    </p:spTree>
    <p:extLst>
      <p:ext uri="{BB962C8B-B14F-4D97-AF65-F5344CB8AC3E}">
        <p14:creationId xmlns:p14="http://schemas.microsoft.com/office/powerpoint/2010/main" val="955299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spcBef>
                <a:spcPts val="0"/>
              </a:spcBef>
              <a:spcAft>
                <a:spcPts val="0"/>
              </a:spcAft>
            </a:pPr>
            <a:endParaRPr lang="en-US" sz="3200" b="0"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9A179D-2D27-49E2-B022-8EDDA2EFE682}" type="slidenum">
              <a:rPr kumimoji="0" lang="en-US" sz="1200" b="0"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595959"/>
              </a:solidFill>
              <a:effectLst/>
              <a:uLnTx/>
              <a:uFillTx/>
              <a:latin typeface="Book Antiqua"/>
              <a:ea typeface="+mn-ea"/>
              <a:cs typeface="+mn-cs"/>
            </a:endParaRPr>
          </a:p>
        </p:txBody>
      </p:sp>
    </p:spTree>
    <p:extLst>
      <p:ext uri="{BB962C8B-B14F-4D97-AF65-F5344CB8AC3E}">
        <p14:creationId xmlns:p14="http://schemas.microsoft.com/office/powerpoint/2010/main" val="545141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a:t>After registering for the program and returning your award letter, you will receive your school or district’s login information via email. Visit www.nmschoolscovidtesting.com and click the “login” button on the top right corner to enter into the site.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9A179D-2D27-49E2-B022-8EDDA2EFE682}" type="slidenum">
              <a:rPr kumimoji="0" lang="en-US" sz="1200" b="0"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595959"/>
              </a:solidFill>
              <a:effectLst/>
              <a:uLnTx/>
              <a:uFillTx/>
              <a:latin typeface="Book Antiqua"/>
              <a:ea typeface="+mn-ea"/>
              <a:cs typeface="+mn-cs"/>
            </a:endParaRPr>
          </a:p>
        </p:txBody>
      </p:sp>
    </p:spTree>
    <p:extLst>
      <p:ext uri="{BB962C8B-B14F-4D97-AF65-F5344CB8AC3E}">
        <p14:creationId xmlns:p14="http://schemas.microsoft.com/office/powerpoint/2010/main" val="3878176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a:t>There are two ways to prepare a reimbursement. Public districts and charters may use their own accounting system to prepare their requests for reimbursements, just like they would for an RfR request in OBMS. They will still be required to upload their summary reports and backups to the share link provided. All other schools must use the templates provided to indicate their line items. They will upload documentation into the share link as well.</a:t>
            </a:r>
          </a:p>
          <a:p>
            <a:endParaRPr lang="en-US" baseline="0" dirty="0"/>
          </a:p>
          <a:p>
            <a:endParaRPr lang="en-US" baseline="0" dirty="0"/>
          </a:p>
          <a:p>
            <a:r>
              <a:rPr lang="en-US" baseline="0" dirty="0"/>
              <a:t>All schools and districts requesting funds must finalize their request by submitting the final verification, located at the bottom of the Reimbursement Request Platform page.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9A179D-2D27-49E2-B022-8EDDA2EFE682}" type="slidenum">
              <a:rPr kumimoji="0" lang="en-US" sz="1200" b="0"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595959"/>
              </a:solidFill>
              <a:effectLst/>
              <a:uLnTx/>
              <a:uFillTx/>
              <a:latin typeface="Book Antiqua"/>
              <a:ea typeface="+mn-ea"/>
              <a:cs typeface="+mn-cs"/>
            </a:endParaRPr>
          </a:p>
        </p:txBody>
      </p:sp>
    </p:spTree>
    <p:extLst>
      <p:ext uri="{BB962C8B-B14F-4D97-AF65-F5344CB8AC3E}">
        <p14:creationId xmlns:p14="http://schemas.microsoft.com/office/powerpoint/2010/main" val="529271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a:t>There are two ways to prepare a reimbursement. Public districts and charters may use their own accounting system to prepare their requests for reimbursements, just like they would for an RfR request in OBMS. They will still be required to upload their summary reports and backups to the share link provided. All other schools must use the templates provided to indicate their line items. They will upload documentation into the share link as well.</a:t>
            </a:r>
          </a:p>
          <a:p>
            <a:endParaRPr lang="en-US" baseline="0" dirty="0"/>
          </a:p>
          <a:p>
            <a:endParaRPr lang="en-US" baseline="0" dirty="0"/>
          </a:p>
          <a:p>
            <a:r>
              <a:rPr lang="en-US" baseline="0" dirty="0"/>
              <a:t>All schools and districts requesting funds must finalize their request by submitting the final verification, located at the bottom of the Reimbursement Request Platform page.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9A179D-2D27-49E2-B022-8EDDA2EFE682}" type="slidenum">
              <a:rPr kumimoji="0" lang="en-US" sz="1200" b="0"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595959"/>
              </a:solidFill>
              <a:effectLst/>
              <a:uLnTx/>
              <a:uFillTx/>
              <a:latin typeface="Book Antiqua"/>
              <a:ea typeface="+mn-ea"/>
              <a:cs typeface="+mn-cs"/>
            </a:endParaRPr>
          </a:p>
        </p:txBody>
      </p:sp>
    </p:spTree>
    <p:extLst>
      <p:ext uri="{BB962C8B-B14F-4D97-AF65-F5344CB8AC3E}">
        <p14:creationId xmlns:p14="http://schemas.microsoft.com/office/powerpoint/2010/main" val="3069082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5"/>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D62C03-521A-4474-B76E-F3B2B8216472}" type="datetime1">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8FEFA-B4A1-48AC-BDAA-9B953E440362}" type="slidenum">
              <a:rPr lang="en-US" smtClean="0"/>
              <a:pPr/>
              <a:t>‹#›</a:t>
            </a:fld>
            <a:endParaRPr lang="en-US" dirty="0"/>
          </a:p>
        </p:txBody>
      </p:sp>
    </p:spTree>
    <p:extLst>
      <p:ext uri="{BB962C8B-B14F-4D97-AF65-F5344CB8AC3E}">
        <p14:creationId xmlns:p14="http://schemas.microsoft.com/office/powerpoint/2010/main" val="3855991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5842E3-D689-4E2F-ABE1-721F39401723}" type="datetime1">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8FEFA-B4A1-48AC-BDAA-9B953E440362}" type="slidenum">
              <a:rPr lang="en-US" smtClean="0"/>
              <a:t>‹#›</a:t>
            </a:fld>
            <a:endParaRPr lang="en-US"/>
          </a:p>
        </p:txBody>
      </p:sp>
    </p:spTree>
    <p:extLst>
      <p:ext uri="{BB962C8B-B14F-4D97-AF65-F5344CB8AC3E}">
        <p14:creationId xmlns:p14="http://schemas.microsoft.com/office/powerpoint/2010/main" val="3423329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11084"/>
            <a:ext cx="1971675" cy="431806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11083"/>
            <a:ext cx="5800725" cy="4318067"/>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1A871E-1A18-4D29-8B09-DB1A221816D0}" type="datetime1">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8FEFA-B4A1-48AC-BDAA-9B953E440362}" type="slidenum">
              <a:rPr lang="en-US" smtClean="0"/>
              <a:t>‹#›</a:t>
            </a:fld>
            <a:endParaRPr lang="en-US"/>
          </a:p>
        </p:txBody>
      </p:sp>
    </p:spTree>
    <p:extLst>
      <p:ext uri="{BB962C8B-B14F-4D97-AF65-F5344CB8AC3E}">
        <p14:creationId xmlns:p14="http://schemas.microsoft.com/office/powerpoint/2010/main" val="272876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A3ED0E-DAE0-4B55-B458-0B44F0821A25}" type="datetime1">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8FEFA-B4A1-48AC-BDAA-9B953E440362}" type="slidenum">
              <a:rPr lang="en-US" smtClean="0"/>
              <a:t>‹#›</a:t>
            </a:fld>
            <a:endParaRPr lang="en-US"/>
          </a:p>
        </p:txBody>
      </p:sp>
    </p:spTree>
    <p:extLst>
      <p:ext uri="{BB962C8B-B14F-4D97-AF65-F5344CB8AC3E}">
        <p14:creationId xmlns:p14="http://schemas.microsoft.com/office/powerpoint/2010/main" val="1374169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602717-FB3E-4AF8-99E2-E2092DB59EEB}" type="datetime1">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8FEFA-B4A1-48AC-BDAA-9B953E440362}" type="slidenum">
              <a:rPr lang="en-US" smtClean="0"/>
              <a:t>‹#›</a:t>
            </a:fld>
            <a:endParaRPr lang="en-US"/>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6898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913DFC-02A5-4D94-AB0B-2EED9B303C50}" type="datetime1">
              <a:rPr lang="en-US" smtClean="0"/>
              <a:t>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8FEFA-B4A1-48AC-BDAA-9B953E440362}" type="slidenum">
              <a:rPr lang="en-US" smtClean="0"/>
              <a:t>‹#›</a:t>
            </a:fld>
            <a:endParaRPr lang="en-US"/>
          </a:p>
        </p:txBody>
      </p:sp>
    </p:spTree>
    <p:extLst>
      <p:ext uri="{BB962C8B-B14F-4D97-AF65-F5344CB8AC3E}">
        <p14:creationId xmlns:p14="http://schemas.microsoft.com/office/powerpoint/2010/main" val="384637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FDDCAF-2C1C-4751-93E4-C726FAABB053}" type="datetime1">
              <a:rPr lang="en-US" smtClean="0"/>
              <a:t>9/12/2022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8FEFA-B4A1-48AC-BDAA-9B953E440362}" type="slidenum">
              <a:rPr lang="en-US" smtClean="0"/>
              <a:t>‹#›</a:t>
            </a:fld>
            <a:endParaRPr lang="en-US"/>
          </a:p>
        </p:txBody>
      </p:sp>
    </p:spTree>
    <p:extLst>
      <p:ext uri="{BB962C8B-B14F-4D97-AF65-F5344CB8AC3E}">
        <p14:creationId xmlns:p14="http://schemas.microsoft.com/office/powerpoint/2010/main" val="564057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D6755F-A482-49D1-89D8-6C3158601FDC}" type="datetime1">
              <a:rPr lang="en-US" smtClean="0"/>
              <a:t>9/12/2022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8FEFA-B4A1-48AC-BDAA-9B953E440362}" type="slidenum">
              <a:rPr lang="en-US" smtClean="0"/>
              <a:t>‹#›</a:t>
            </a:fld>
            <a:endParaRPr lang="en-US"/>
          </a:p>
        </p:txBody>
      </p:sp>
    </p:spTree>
    <p:extLst>
      <p:ext uri="{BB962C8B-B14F-4D97-AF65-F5344CB8AC3E}">
        <p14:creationId xmlns:p14="http://schemas.microsoft.com/office/powerpoint/2010/main" val="144780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94C9EA2-EA84-4EEC-B84D-A16F16425842}" type="datetime1">
              <a:rPr lang="en-US" smtClean="0"/>
              <a:t>9/12/2022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9D8FEFA-B4A1-48AC-BDAA-9B953E440362}" type="slidenum">
              <a:rPr lang="en-US" smtClean="0"/>
              <a:t>‹#›</a:t>
            </a:fld>
            <a:endParaRPr lang="en-US"/>
          </a:p>
        </p:txBody>
      </p:sp>
    </p:spTree>
    <p:extLst>
      <p:ext uri="{BB962C8B-B14F-4D97-AF65-F5344CB8AC3E}">
        <p14:creationId xmlns:p14="http://schemas.microsoft.com/office/powerpoint/2010/main" val="2245948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fld id="{FF377E1F-ABFA-4CF1-8B4F-9B958E0608AA}" type="datetime1">
              <a:rPr lang="en-US" smtClean="0"/>
              <a:t>9/12/2022</a:t>
            </a:fld>
            <a:endParaRPr lang="en-US"/>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9D8FEFA-B4A1-48AC-BDAA-9B953E440362}" type="slidenum">
              <a:rPr lang="en-US" smtClean="0"/>
              <a:t>‹#›</a:t>
            </a:fld>
            <a:endParaRPr lang="en-US"/>
          </a:p>
        </p:txBody>
      </p:sp>
    </p:spTree>
    <p:extLst>
      <p:ext uri="{BB962C8B-B14F-4D97-AF65-F5344CB8AC3E}">
        <p14:creationId xmlns:p14="http://schemas.microsoft.com/office/powerpoint/2010/main" val="1466488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4948" cy="61722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3686307"/>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4430267"/>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AA2905B-7D21-4EDB-B1B5-148E0C73A2D9}" type="datetime1">
              <a:rPr lang="en-US" smtClean="0"/>
              <a:t>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8FEFA-B4A1-48AC-BDAA-9B953E440362}" type="slidenum">
              <a:rPr lang="en-US" smtClean="0"/>
              <a:t>‹#›</a:t>
            </a:fld>
            <a:endParaRPr lang="en-US"/>
          </a:p>
        </p:txBody>
      </p:sp>
    </p:spTree>
    <p:extLst>
      <p:ext uri="{BB962C8B-B14F-4D97-AF65-F5344CB8AC3E}">
        <p14:creationId xmlns:p14="http://schemas.microsoft.com/office/powerpoint/2010/main" val="1590527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0737"/>
            <a:ext cx="9144001" cy="49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4844839"/>
            <a:ext cx="1854203" cy="273844"/>
          </a:xfrm>
          <a:prstGeom prst="rect">
            <a:avLst/>
          </a:prstGeom>
        </p:spPr>
        <p:txBody>
          <a:bodyPr vert="horz" lIns="91440" tIns="45720" rIns="91440" bIns="45720" rtlCol="0" anchor="ctr"/>
          <a:lstStyle>
            <a:lvl1pPr algn="l">
              <a:defRPr sz="675">
                <a:solidFill>
                  <a:srgbClr val="FFFFFF"/>
                </a:solidFill>
              </a:defRPr>
            </a:lvl1pPr>
          </a:lstStyle>
          <a:p>
            <a:fld id="{A76BC788-3865-48F1-ABBE-7643A7B21DA8}" type="datetime1">
              <a:rPr lang="en-US" smtClean="0"/>
              <a:t>9/12/2022</a:t>
            </a:fld>
            <a:endParaRPr lang="en-US"/>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91440" tIns="45720" rIns="91440" bIns="45720" rtlCol="0" anchor="ctr"/>
          <a:lstStyle>
            <a:lvl1pPr algn="r">
              <a:defRPr sz="788">
                <a:solidFill>
                  <a:srgbClr val="FFFFFF"/>
                </a:solidFill>
              </a:defRPr>
            </a:lvl1pPr>
          </a:lstStyle>
          <a:p>
            <a:fld id="{B9D8FEFA-B4A1-48AC-BDAA-9B953E440362}" type="slidenum">
              <a:rPr lang="en-US" smtClean="0"/>
              <a:t>‹#›</a:t>
            </a:fld>
            <a:endParaRPr lang="en-US"/>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756611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ftr="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mschoolscovidtesting.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nmschoolscovidtesting.com/form-supplemental-preapprova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hyperlink" Target="mailto:info@nmschoolscovidtesting.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info@nmschoolscovidtesting.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nmschoolscovidtesting.com/direct-funding-info/#allowable-expens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nmschoolscovidtesting.com/reporting-porta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0CA09-9219-427B-8718-28437E7C8440}"/>
              </a:ext>
            </a:extLst>
          </p:cNvPr>
          <p:cNvSpPr>
            <a:spLocks noGrp="1"/>
          </p:cNvSpPr>
          <p:nvPr>
            <p:ph type="ctrTitle"/>
          </p:nvPr>
        </p:nvSpPr>
        <p:spPr>
          <a:xfrm>
            <a:off x="825039" y="755009"/>
            <a:ext cx="7127725" cy="2179577"/>
          </a:xfrm>
        </p:spPr>
        <p:txBody>
          <a:bodyPr>
            <a:normAutofit/>
          </a:bodyPr>
          <a:lstStyle/>
          <a:p>
            <a:r>
              <a:rPr lang="en-US" sz="3600" dirty="0"/>
              <a:t>Direct Funding Reimbursement Request Process</a:t>
            </a:r>
          </a:p>
        </p:txBody>
      </p:sp>
      <p:sp>
        <p:nvSpPr>
          <p:cNvPr id="4" name="TextBox 3">
            <a:extLst>
              <a:ext uri="{FF2B5EF4-FFF2-40B4-BE49-F238E27FC236}">
                <a16:creationId xmlns:a16="http://schemas.microsoft.com/office/drawing/2014/main" id="{4D08DD68-06C0-4AC0-8B1E-8B691DBBDFBC}"/>
              </a:ext>
            </a:extLst>
          </p:cNvPr>
          <p:cNvSpPr txBox="1"/>
          <p:nvPr/>
        </p:nvSpPr>
        <p:spPr>
          <a:xfrm>
            <a:off x="1221008" y="3515091"/>
            <a:ext cx="6335786" cy="646331"/>
          </a:xfrm>
          <a:prstGeom prst="rect">
            <a:avLst/>
          </a:prstGeom>
          <a:noFill/>
        </p:spPr>
        <p:txBody>
          <a:bodyPr wrap="square" rtlCol="0">
            <a:spAutoFit/>
          </a:bodyPr>
          <a:lstStyle/>
          <a:p>
            <a:pPr algn="ctr" defTabSz="342900">
              <a:buClrTx/>
            </a:pPr>
            <a:r>
              <a:rPr lang="en-US" sz="1800" kern="1200" dirty="0">
                <a:solidFill>
                  <a:srgbClr val="393E41"/>
                </a:solidFill>
                <a:latin typeface="Calibri" panose="020F0502020204030204"/>
                <a:ea typeface="+mn-ea"/>
                <a:cs typeface="+mn-cs"/>
                <a:hlinkClick r:id="rId3"/>
              </a:rPr>
              <a:t>www.nmschoolscovidtesting.com</a:t>
            </a:r>
            <a:endParaRPr lang="en-US" sz="1800" kern="1200" dirty="0">
              <a:solidFill>
                <a:srgbClr val="393E41"/>
              </a:solidFill>
              <a:latin typeface="Calibri" panose="020F0502020204030204"/>
              <a:ea typeface="+mn-ea"/>
              <a:cs typeface="+mn-cs"/>
            </a:endParaRPr>
          </a:p>
          <a:p>
            <a:pPr algn="ctr" defTabSz="342900">
              <a:buClrTx/>
            </a:pPr>
            <a:r>
              <a:rPr lang="en-US" sz="1800" kern="1200" dirty="0">
                <a:solidFill>
                  <a:srgbClr val="393E41"/>
                </a:solidFill>
                <a:latin typeface="Calibri" panose="020F0502020204030204"/>
                <a:ea typeface="+mn-ea"/>
                <a:cs typeface="+mn-cs"/>
              </a:rPr>
              <a:t>Questions? reports@nmschoolscovidtesting.com  </a:t>
            </a:r>
          </a:p>
        </p:txBody>
      </p:sp>
      <p:sp>
        <p:nvSpPr>
          <p:cNvPr id="11" name="Date Placeholder 10">
            <a:extLst>
              <a:ext uri="{FF2B5EF4-FFF2-40B4-BE49-F238E27FC236}">
                <a16:creationId xmlns:a16="http://schemas.microsoft.com/office/drawing/2014/main" id="{C6DA75A4-02F4-4104-9380-6D470C4B215D}"/>
              </a:ext>
            </a:extLst>
          </p:cNvPr>
          <p:cNvSpPr>
            <a:spLocks noGrp="1"/>
          </p:cNvSpPr>
          <p:nvPr>
            <p:ph type="dt" sz="half" idx="10"/>
          </p:nvPr>
        </p:nvSpPr>
        <p:spPr/>
        <p:txBody>
          <a:bodyPr/>
          <a:lstStyle/>
          <a:p>
            <a:pPr defTabSz="342900">
              <a:buClrTx/>
            </a:pPr>
            <a:fld id="{6970BBA7-ACC9-4DE9-B933-D9C97991FEF9}" type="datetime1">
              <a:rPr lang="en-US" kern="1200">
                <a:latin typeface="Calibri" panose="020F0502020204030204"/>
                <a:ea typeface="+mn-ea"/>
                <a:cs typeface="+mn-cs"/>
              </a:rPr>
              <a:pPr defTabSz="342900">
                <a:buClrTx/>
              </a:pPr>
              <a:t>9/12/2022</a:t>
            </a:fld>
            <a:endParaRPr lang="en-US" kern="1200">
              <a:latin typeface="Calibri" panose="020F0502020204030204"/>
              <a:ea typeface="+mn-ea"/>
              <a:cs typeface="+mn-cs"/>
            </a:endParaRPr>
          </a:p>
        </p:txBody>
      </p:sp>
      <p:sp>
        <p:nvSpPr>
          <p:cNvPr id="12" name="Slide Number Placeholder 11">
            <a:extLst>
              <a:ext uri="{FF2B5EF4-FFF2-40B4-BE49-F238E27FC236}">
                <a16:creationId xmlns:a16="http://schemas.microsoft.com/office/drawing/2014/main" id="{79503E84-7AC9-44FE-809D-5B6E05EB969C}"/>
              </a:ext>
            </a:extLst>
          </p:cNvPr>
          <p:cNvSpPr>
            <a:spLocks noGrp="1"/>
          </p:cNvSpPr>
          <p:nvPr>
            <p:ph type="sldNum" sz="quarter" idx="12"/>
          </p:nvPr>
        </p:nvSpPr>
        <p:spPr/>
        <p:txBody>
          <a:bodyPr/>
          <a:lstStyle/>
          <a:p>
            <a:pPr defTabSz="342900">
              <a:buClrTx/>
            </a:pPr>
            <a:fld id="{B9D8FEFA-B4A1-48AC-BDAA-9B953E440362}" type="slidenum">
              <a:rPr lang="en-US" kern="1200">
                <a:latin typeface="Calibri" panose="020F0502020204030204"/>
                <a:ea typeface="+mn-ea"/>
                <a:cs typeface="+mn-cs"/>
              </a:rPr>
              <a:pPr defTabSz="342900">
                <a:buClrTx/>
              </a:pPr>
              <a:t>1</a:t>
            </a:fld>
            <a:endParaRPr lang="en-US" kern="1200" dirty="0">
              <a:latin typeface="Calibri" panose="020F0502020204030204"/>
              <a:ea typeface="+mn-ea"/>
              <a:cs typeface="+mn-cs"/>
            </a:endParaRPr>
          </a:p>
        </p:txBody>
      </p:sp>
      <p:pic>
        <p:nvPicPr>
          <p:cNvPr id="8" name="Picture 7">
            <a:extLst>
              <a:ext uri="{FF2B5EF4-FFF2-40B4-BE49-F238E27FC236}">
                <a16:creationId xmlns:a16="http://schemas.microsoft.com/office/drawing/2014/main" id="{76788F78-9568-4184-B31F-93E00C8A9F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365" y="502627"/>
            <a:ext cx="2431342" cy="1215671"/>
          </a:xfrm>
          <a:prstGeom prst="rect">
            <a:avLst/>
          </a:prstGeom>
        </p:spPr>
      </p:pic>
      <p:cxnSp>
        <p:nvCxnSpPr>
          <p:cNvPr id="6" name="Straight Connector 5">
            <a:extLst>
              <a:ext uri="{FF2B5EF4-FFF2-40B4-BE49-F238E27FC236}">
                <a16:creationId xmlns:a16="http://schemas.microsoft.com/office/drawing/2014/main" id="{FE3886EE-2B70-1E43-9098-EDA0C979D9A0}"/>
              </a:ext>
            </a:extLst>
          </p:cNvPr>
          <p:cNvCxnSpPr>
            <a:cxnSpLocks/>
          </p:cNvCxnSpPr>
          <p:nvPr/>
        </p:nvCxnSpPr>
        <p:spPr>
          <a:xfrm>
            <a:off x="925033" y="2934586"/>
            <a:ext cx="5720316"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F5F9BB1-2FA3-DB7F-380E-DB713D18BDE3}"/>
              </a:ext>
            </a:extLst>
          </p:cNvPr>
          <p:cNvSpPr txBox="1"/>
          <p:nvPr/>
        </p:nvSpPr>
        <p:spPr>
          <a:xfrm>
            <a:off x="822961" y="2961933"/>
            <a:ext cx="3785190" cy="461665"/>
          </a:xfrm>
          <a:prstGeom prst="rect">
            <a:avLst/>
          </a:prstGeom>
          <a:noFill/>
        </p:spPr>
        <p:txBody>
          <a:bodyPr wrap="square" rtlCol="0">
            <a:spAutoFit/>
          </a:bodyPr>
          <a:lstStyle/>
          <a:p>
            <a:r>
              <a:rPr lang="en-US" sz="2400" b="1" kern="1200" spc="-38" dirty="0">
                <a:solidFill>
                  <a:schemeClr val="tx1">
                    <a:lumMod val="85000"/>
                    <a:lumOff val="15000"/>
                  </a:schemeClr>
                </a:solidFill>
                <a:latin typeface="+mj-lt"/>
                <a:ea typeface="+mj-ea"/>
                <a:cs typeface="+mj-cs"/>
              </a:rPr>
              <a:t>SY 2022-2023</a:t>
            </a:r>
          </a:p>
        </p:txBody>
      </p:sp>
    </p:spTree>
    <p:extLst>
      <p:ext uri="{BB962C8B-B14F-4D97-AF65-F5344CB8AC3E}">
        <p14:creationId xmlns:p14="http://schemas.microsoft.com/office/powerpoint/2010/main" val="1113752312"/>
      </p:ext>
    </p:extLst>
  </p:cSld>
  <p:clrMapOvr>
    <a:masterClrMapping/>
  </p:clrMapOvr>
  <mc:AlternateContent xmlns:mc="http://schemas.openxmlformats.org/markup-compatibility/2006" xmlns:p14="http://schemas.microsoft.com/office/powerpoint/2010/main">
    <mc:Choice Requires="p14">
      <p:transition spd="slow" p14:dur="2000" advTm="18144"/>
    </mc:Choice>
    <mc:Fallback xmlns="">
      <p:transition spd="slow" advTm="1814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612" y="468187"/>
            <a:ext cx="8032172" cy="777638"/>
          </a:xfrm>
        </p:spPr>
        <p:txBody>
          <a:bodyPr>
            <a:normAutofit fontScale="90000"/>
          </a:bodyPr>
          <a:lstStyle/>
          <a:p>
            <a:r>
              <a:rPr lang="en-US" dirty="0"/>
              <a:t>Through the Reimbursement Request Platform:</a:t>
            </a:r>
          </a:p>
        </p:txBody>
      </p:sp>
      <p:sp>
        <p:nvSpPr>
          <p:cNvPr id="5" name="Slide Number Placeholder 4"/>
          <p:cNvSpPr>
            <a:spLocks noGrp="1"/>
          </p:cNvSpPr>
          <p:nvPr>
            <p:ph type="sldNum" sz="quarter" idx="12"/>
          </p:nvPr>
        </p:nvSpPr>
        <p:spPr/>
        <p:txBody>
          <a:bodyPr/>
          <a:lstStyle/>
          <a:p>
            <a:pPr defTabSz="685800">
              <a:buClrTx/>
              <a:defRPr/>
            </a:pPr>
            <a:fld id="{A7F8E3F6-DE14-48B2-B2BC-6FABA9630FB8}" type="slidenum">
              <a:rPr lang="en-US" sz="825" kern="1200">
                <a:solidFill>
                  <a:srgbClr val="595959"/>
                </a:solidFill>
                <a:latin typeface="Book Antiqua"/>
                <a:ea typeface="+mn-ea"/>
                <a:cs typeface="+mn-cs"/>
              </a:rPr>
              <a:pPr defTabSz="685800">
                <a:buClrTx/>
                <a:defRPr/>
              </a:pPr>
              <a:t>10</a:t>
            </a:fld>
            <a:endParaRPr lang="en-US" sz="825" kern="1200" dirty="0">
              <a:solidFill>
                <a:srgbClr val="595959"/>
              </a:solidFill>
              <a:latin typeface="Book Antiqua"/>
              <a:ea typeface="+mn-ea"/>
              <a:cs typeface="+mn-cs"/>
            </a:endParaRPr>
          </a:p>
        </p:txBody>
      </p:sp>
      <p:sp>
        <p:nvSpPr>
          <p:cNvPr id="6" name="TextBox 5">
            <a:extLst>
              <a:ext uri="{FF2B5EF4-FFF2-40B4-BE49-F238E27FC236}">
                <a16:creationId xmlns:a16="http://schemas.microsoft.com/office/drawing/2014/main" id="{01AD8F00-4D36-49D5-A0F9-DB74D1D7B062}"/>
              </a:ext>
            </a:extLst>
          </p:cNvPr>
          <p:cNvSpPr txBox="1"/>
          <p:nvPr/>
        </p:nvSpPr>
        <p:spPr>
          <a:xfrm>
            <a:off x="2349407" y="2419113"/>
            <a:ext cx="4698814" cy="307777"/>
          </a:xfrm>
          <a:prstGeom prst="rect">
            <a:avLst/>
          </a:prstGeom>
          <a:noFill/>
        </p:spPr>
        <p:txBody>
          <a:bodyPr wrap="square">
            <a:spAutoFit/>
          </a:bodyPr>
          <a:lstStyle/>
          <a:p>
            <a:r>
              <a:rPr lang="en-US" b="0" dirty="0">
                <a:effectLst/>
              </a:rPr>
              <a:t> </a:t>
            </a:r>
            <a:endParaRPr lang="en-US" dirty="0"/>
          </a:p>
        </p:txBody>
      </p:sp>
      <p:graphicFrame>
        <p:nvGraphicFramePr>
          <p:cNvPr id="4" name="Diagram 3">
            <a:extLst>
              <a:ext uri="{FF2B5EF4-FFF2-40B4-BE49-F238E27FC236}">
                <a16:creationId xmlns:a16="http://schemas.microsoft.com/office/drawing/2014/main" id="{5DEC20A2-411A-43F3-B141-FB802F6A8E31}"/>
              </a:ext>
            </a:extLst>
          </p:cNvPr>
          <p:cNvGraphicFramePr/>
          <p:nvPr>
            <p:extLst>
              <p:ext uri="{D42A27DB-BD31-4B8C-83A1-F6EECF244321}">
                <p14:modId xmlns:p14="http://schemas.microsoft.com/office/powerpoint/2010/main" val="2994525759"/>
              </p:ext>
            </p:extLst>
          </p:nvPr>
        </p:nvGraphicFramePr>
        <p:xfrm>
          <a:off x="679493" y="1414130"/>
          <a:ext cx="7729870" cy="3072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2003200"/>
      </p:ext>
    </p:extLst>
  </p:cSld>
  <p:clrMapOvr>
    <a:masterClrMapping/>
  </p:clrMapOvr>
  <mc:AlternateContent xmlns:mc="http://schemas.openxmlformats.org/markup-compatibility/2006" xmlns:p14="http://schemas.microsoft.com/office/powerpoint/2010/main">
    <mc:Choice Requires="p14">
      <p:transition spd="med" p14:dur="700" advTm="37857">
        <p:fade/>
      </p:transition>
    </mc:Choice>
    <mc:Fallback xmlns="">
      <p:transition spd="med" advTm="37857">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612" y="468187"/>
            <a:ext cx="8032172" cy="777638"/>
          </a:xfrm>
        </p:spPr>
        <p:txBody>
          <a:bodyPr>
            <a:normAutofit/>
          </a:bodyPr>
          <a:lstStyle/>
          <a:p>
            <a:r>
              <a:rPr lang="en-US" dirty="0"/>
              <a:t>Detailed Expense Reporting Template</a:t>
            </a:r>
          </a:p>
        </p:txBody>
      </p:sp>
      <p:sp>
        <p:nvSpPr>
          <p:cNvPr id="5" name="Slide Number Placeholder 4"/>
          <p:cNvSpPr>
            <a:spLocks noGrp="1"/>
          </p:cNvSpPr>
          <p:nvPr>
            <p:ph type="sldNum" sz="quarter" idx="12"/>
          </p:nvPr>
        </p:nvSpPr>
        <p:spPr/>
        <p:txBody>
          <a:bodyPr/>
          <a:lstStyle/>
          <a:p>
            <a:pPr defTabSz="685800">
              <a:buClrTx/>
              <a:defRPr/>
            </a:pPr>
            <a:fld id="{A7F8E3F6-DE14-48B2-B2BC-6FABA9630FB8}" type="slidenum">
              <a:rPr lang="en-US" sz="825" kern="1200">
                <a:solidFill>
                  <a:srgbClr val="595959"/>
                </a:solidFill>
                <a:latin typeface="Book Antiqua"/>
                <a:ea typeface="+mn-ea"/>
                <a:cs typeface="+mn-cs"/>
              </a:rPr>
              <a:pPr defTabSz="685800">
                <a:buClrTx/>
                <a:defRPr/>
              </a:pPr>
              <a:t>11</a:t>
            </a:fld>
            <a:endParaRPr lang="en-US" sz="825" kern="1200" dirty="0">
              <a:solidFill>
                <a:srgbClr val="595959"/>
              </a:solidFill>
              <a:latin typeface="Book Antiqua"/>
              <a:ea typeface="+mn-ea"/>
              <a:cs typeface="+mn-cs"/>
            </a:endParaRPr>
          </a:p>
        </p:txBody>
      </p:sp>
      <p:pic>
        <p:nvPicPr>
          <p:cNvPr id="7" name="Picture 6">
            <a:extLst>
              <a:ext uri="{FF2B5EF4-FFF2-40B4-BE49-F238E27FC236}">
                <a16:creationId xmlns:a16="http://schemas.microsoft.com/office/drawing/2014/main" id="{D00AC0C6-3DBB-C007-9EB6-2D4EAE0F62FC}"/>
              </a:ext>
            </a:extLst>
          </p:cNvPr>
          <p:cNvPicPr>
            <a:picLocks noChangeAspect="1"/>
          </p:cNvPicPr>
          <p:nvPr/>
        </p:nvPicPr>
        <p:blipFill>
          <a:blip r:embed="rId3"/>
          <a:stretch>
            <a:fillRect/>
          </a:stretch>
        </p:blipFill>
        <p:spPr>
          <a:xfrm>
            <a:off x="217609" y="1128235"/>
            <a:ext cx="8191754" cy="3358706"/>
          </a:xfrm>
          <a:prstGeom prst="rect">
            <a:avLst/>
          </a:prstGeom>
        </p:spPr>
      </p:pic>
      <p:sp>
        <p:nvSpPr>
          <p:cNvPr id="8" name="Callout: Left Arrow 7">
            <a:extLst>
              <a:ext uri="{FF2B5EF4-FFF2-40B4-BE49-F238E27FC236}">
                <a16:creationId xmlns:a16="http://schemas.microsoft.com/office/drawing/2014/main" id="{FC6C06A1-7337-F1E4-6BFF-11ED111426C8}"/>
              </a:ext>
            </a:extLst>
          </p:cNvPr>
          <p:cNvSpPr/>
          <p:nvPr/>
        </p:nvSpPr>
        <p:spPr>
          <a:xfrm rot="2291779">
            <a:off x="3354063" y="1686287"/>
            <a:ext cx="3848986" cy="1497375"/>
          </a:xfrm>
          <a:prstGeom prst="leftArrowCallout">
            <a:avLst>
              <a:gd name="adj1" fmla="val 20739"/>
              <a:gd name="adj2" fmla="val 16479"/>
              <a:gd name="adj3" fmla="val 25000"/>
              <a:gd name="adj4" fmla="val 6497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It’s teal!</a:t>
            </a:r>
          </a:p>
        </p:txBody>
      </p:sp>
      <p:pic>
        <p:nvPicPr>
          <p:cNvPr id="10" name="Picture 9">
            <a:extLst>
              <a:ext uri="{FF2B5EF4-FFF2-40B4-BE49-F238E27FC236}">
                <a16:creationId xmlns:a16="http://schemas.microsoft.com/office/drawing/2014/main" id="{173E6306-831A-4D5B-CEA4-5A0667D2328F}"/>
              </a:ext>
            </a:extLst>
          </p:cNvPr>
          <p:cNvPicPr>
            <a:picLocks noChangeAspect="1"/>
          </p:cNvPicPr>
          <p:nvPr/>
        </p:nvPicPr>
        <p:blipFill>
          <a:blip r:embed="rId4"/>
          <a:stretch>
            <a:fillRect/>
          </a:stretch>
        </p:blipFill>
        <p:spPr>
          <a:xfrm>
            <a:off x="84408" y="1180300"/>
            <a:ext cx="9144000" cy="3478978"/>
          </a:xfrm>
          <a:prstGeom prst="rect">
            <a:avLst/>
          </a:prstGeom>
        </p:spPr>
      </p:pic>
      <p:pic>
        <p:nvPicPr>
          <p:cNvPr id="12" name="Picture 11">
            <a:extLst>
              <a:ext uri="{FF2B5EF4-FFF2-40B4-BE49-F238E27FC236}">
                <a16:creationId xmlns:a16="http://schemas.microsoft.com/office/drawing/2014/main" id="{F8440951-08C3-FD06-9A8F-D0F7C4E7D5F2}"/>
              </a:ext>
            </a:extLst>
          </p:cNvPr>
          <p:cNvPicPr>
            <a:picLocks noChangeAspect="1"/>
          </p:cNvPicPr>
          <p:nvPr/>
        </p:nvPicPr>
        <p:blipFill>
          <a:blip r:embed="rId5"/>
          <a:stretch>
            <a:fillRect/>
          </a:stretch>
        </p:blipFill>
        <p:spPr>
          <a:xfrm>
            <a:off x="73931" y="1082710"/>
            <a:ext cx="9144000" cy="3223461"/>
          </a:xfrm>
          <a:prstGeom prst="rect">
            <a:avLst/>
          </a:prstGeom>
        </p:spPr>
      </p:pic>
      <p:pic>
        <p:nvPicPr>
          <p:cNvPr id="16" name="Picture 15">
            <a:extLst>
              <a:ext uri="{FF2B5EF4-FFF2-40B4-BE49-F238E27FC236}">
                <a16:creationId xmlns:a16="http://schemas.microsoft.com/office/drawing/2014/main" id="{EAF9AA71-0469-068E-E99E-82B310170A78}"/>
              </a:ext>
            </a:extLst>
          </p:cNvPr>
          <p:cNvPicPr>
            <a:picLocks noChangeAspect="1"/>
          </p:cNvPicPr>
          <p:nvPr/>
        </p:nvPicPr>
        <p:blipFill rotWithShape="1">
          <a:blip r:embed="rId6"/>
          <a:srcRect b="20753"/>
          <a:stretch/>
        </p:blipFill>
        <p:spPr>
          <a:xfrm>
            <a:off x="73931" y="1018398"/>
            <a:ext cx="9144000" cy="3664540"/>
          </a:xfrm>
          <a:prstGeom prst="rect">
            <a:avLst/>
          </a:prstGeom>
        </p:spPr>
      </p:pic>
      <p:pic>
        <p:nvPicPr>
          <p:cNvPr id="18" name="Picture 17">
            <a:extLst>
              <a:ext uri="{FF2B5EF4-FFF2-40B4-BE49-F238E27FC236}">
                <a16:creationId xmlns:a16="http://schemas.microsoft.com/office/drawing/2014/main" id="{596ABFCE-00E8-AB6E-40E8-7835E99EBED1}"/>
              </a:ext>
            </a:extLst>
          </p:cNvPr>
          <p:cNvPicPr>
            <a:picLocks noChangeAspect="1"/>
          </p:cNvPicPr>
          <p:nvPr/>
        </p:nvPicPr>
        <p:blipFill rotWithShape="1">
          <a:blip r:embed="rId7"/>
          <a:srcRect b="15276"/>
          <a:stretch/>
        </p:blipFill>
        <p:spPr>
          <a:xfrm>
            <a:off x="315199" y="1249484"/>
            <a:ext cx="9144000" cy="3478979"/>
          </a:xfrm>
          <a:prstGeom prst="rect">
            <a:avLst/>
          </a:prstGeom>
        </p:spPr>
      </p:pic>
      <p:pic>
        <p:nvPicPr>
          <p:cNvPr id="14" name="Picture 13">
            <a:extLst>
              <a:ext uri="{FF2B5EF4-FFF2-40B4-BE49-F238E27FC236}">
                <a16:creationId xmlns:a16="http://schemas.microsoft.com/office/drawing/2014/main" id="{A6994895-E306-01F6-CDF3-2DA51CA458E2}"/>
              </a:ext>
            </a:extLst>
          </p:cNvPr>
          <p:cNvPicPr>
            <a:picLocks noChangeAspect="1"/>
          </p:cNvPicPr>
          <p:nvPr/>
        </p:nvPicPr>
        <p:blipFill>
          <a:blip r:embed="rId8"/>
          <a:stretch>
            <a:fillRect/>
          </a:stretch>
        </p:blipFill>
        <p:spPr>
          <a:xfrm>
            <a:off x="282740" y="1274143"/>
            <a:ext cx="9111328" cy="3710256"/>
          </a:xfrm>
          <a:prstGeom prst="rect">
            <a:avLst/>
          </a:prstGeom>
        </p:spPr>
      </p:pic>
      <p:sp>
        <p:nvSpPr>
          <p:cNvPr id="21" name="Rectangle 20">
            <a:extLst>
              <a:ext uri="{FF2B5EF4-FFF2-40B4-BE49-F238E27FC236}">
                <a16:creationId xmlns:a16="http://schemas.microsoft.com/office/drawing/2014/main" id="{1858FCFF-313B-3F48-B69C-354ED2F5F23A}"/>
              </a:ext>
            </a:extLst>
          </p:cNvPr>
          <p:cNvSpPr/>
          <p:nvPr/>
        </p:nvSpPr>
        <p:spPr>
          <a:xfrm>
            <a:off x="266404" y="1511310"/>
            <a:ext cx="9127664" cy="36073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15A30DE7-C672-8568-C5FB-F45B9851DAC5}"/>
              </a:ext>
            </a:extLst>
          </p:cNvPr>
          <p:cNvPicPr>
            <a:picLocks noChangeAspect="1"/>
          </p:cNvPicPr>
          <p:nvPr/>
        </p:nvPicPr>
        <p:blipFill>
          <a:blip r:embed="rId9"/>
          <a:stretch>
            <a:fillRect/>
          </a:stretch>
        </p:blipFill>
        <p:spPr>
          <a:xfrm>
            <a:off x="2251670" y="1794318"/>
            <a:ext cx="4182059" cy="3077004"/>
          </a:xfrm>
          <a:prstGeom prst="rect">
            <a:avLst/>
          </a:prstGeom>
        </p:spPr>
      </p:pic>
    </p:spTree>
    <p:extLst>
      <p:ext uri="{BB962C8B-B14F-4D97-AF65-F5344CB8AC3E}">
        <p14:creationId xmlns:p14="http://schemas.microsoft.com/office/powerpoint/2010/main" val="1492471434"/>
      </p:ext>
    </p:extLst>
  </p:cSld>
  <p:clrMapOvr>
    <a:masterClrMapping/>
  </p:clrMapOvr>
  <mc:AlternateContent xmlns:mc="http://schemas.openxmlformats.org/markup-compatibility/2006">
    <mc:Choice xmlns:p14="http://schemas.microsoft.com/office/powerpoint/2010/main" Requires="p14">
      <p:transition spd="med" p14:dur="700" advTm="37857">
        <p:fade/>
      </p:transition>
    </mc:Choice>
    <mc:Fallback>
      <p:transition spd="med" advTm="3785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01BEF-24EE-2D50-CDE2-2EFF8D91A67A}"/>
              </a:ext>
            </a:extLst>
          </p:cNvPr>
          <p:cNvSpPr>
            <a:spLocks noGrp="1"/>
          </p:cNvSpPr>
          <p:nvPr>
            <p:ph type="title"/>
          </p:nvPr>
        </p:nvSpPr>
        <p:spPr/>
        <p:txBody>
          <a:bodyPr/>
          <a:lstStyle/>
          <a:p>
            <a:r>
              <a:rPr lang="en-US" dirty="0"/>
              <a:t>Documentation</a:t>
            </a:r>
          </a:p>
        </p:txBody>
      </p:sp>
      <p:sp>
        <p:nvSpPr>
          <p:cNvPr id="3" name="Content Placeholder 2">
            <a:extLst>
              <a:ext uri="{FF2B5EF4-FFF2-40B4-BE49-F238E27FC236}">
                <a16:creationId xmlns:a16="http://schemas.microsoft.com/office/drawing/2014/main" id="{88E7E709-5EEE-132E-D8BB-9464B3B8EE16}"/>
              </a:ext>
            </a:extLst>
          </p:cNvPr>
          <p:cNvSpPr>
            <a:spLocks noGrp="1"/>
          </p:cNvSpPr>
          <p:nvPr>
            <p:ph idx="1"/>
          </p:nvPr>
        </p:nvSpPr>
        <p:spPr/>
        <p:txBody>
          <a:bodyPr>
            <a:normAutofit fontScale="70000" lnSpcReduction="20000"/>
          </a:bodyPr>
          <a:lstStyle/>
          <a:p>
            <a:pPr marL="233363" indent="-233363">
              <a:buFont typeface="Arial" panose="020B0604020202020204" pitchFamily="34" charset="0"/>
              <a:buChar char="•"/>
              <a:tabLst>
                <a:tab pos="404813" algn="l"/>
              </a:tabLst>
            </a:pPr>
            <a:r>
              <a:rPr lang="en-US" sz="3200" dirty="0"/>
              <a:t>Staffing</a:t>
            </a:r>
          </a:p>
          <a:p>
            <a:pPr marL="452819" lvl="1" indent="-233363">
              <a:buFont typeface="Arial" panose="020B0604020202020204" pitchFamily="34" charset="0"/>
              <a:buChar char="•"/>
              <a:tabLst>
                <a:tab pos="404813" algn="l"/>
              </a:tabLst>
            </a:pPr>
            <a:r>
              <a:rPr lang="en-US" sz="3050" dirty="0"/>
              <a:t>Full-Time: Nothing extra (but please indicate responsibilities in expense report)</a:t>
            </a:r>
          </a:p>
          <a:p>
            <a:pPr marL="452819" lvl="1" indent="-233363">
              <a:buFont typeface="Arial" panose="020B0604020202020204" pitchFamily="34" charset="0"/>
              <a:buChar char="•"/>
              <a:tabLst>
                <a:tab pos="404813" algn="l"/>
              </a:tabLst>
            </a:pPr>
            <a:r>
              <a:rPr lang="en-US" sz="3050" dirty="0"/>
              <a:t>Portion of Salary: Timesheets/Affidavit/Estimates</a:t>
            </a:r>
          </a:p>
          <a:p>
            <a:pPr marL="452819" lvl="1" indent="-233363">
              <a:buFont typeface="Arial" panose="020B0604020202020204" pitchFamily="34" charset="0"/>
              <a:buChar char="•"/>
              <a:tabLst>
                <a:tab pos="404813" algn="l"/>
              </a:tabLst>
            </a:pPr>
            <a:r>
              <a:rPr lang="en-US" sz="3050" dirty="0"/>
              <a:t>Stipend: Contract</a:t>
            </a:r>
          </a:p>
          <a:p>
            <a:pPr marL="233363" indent="-233363">
              <a:buFont typeface="Arial" panose="020B0604020202020204" pitchFamily="34" charset="0"/>
              <a:buChar char="•"/>
              <a:tabLst>
                <a:tab pos="404813" algn="l"/>
              </a:tabLst>
            </a:pPr>
            <a:r>
              <a:rPr lang="en-US" sz="3200" dirty="0"/>
              <a:t>Services</a:t>
            </a:r>
          </a:p>
          <a:p>
            <a:pPr marL="452819" lvl="1" indent="-233363">
              <a:buFont typeface="Arial" panose="020B0604020202020204" pitchFamily="34" charset="0"/>
              <a:buChar char="•"/>
              <a:tabLst>
                <a:tab pos="404813" algn="l"/>
              </a:tabLst>
            </a:pPr>
            <a:r>
              <a:rPr lang="en-US" sz="3050" dirty="0"/>
              <a:t>Contract/Receipt</a:t>
            </a:r>
          </a:p>
          <a:p>
            <a:pPr marL="233363" indent="-233363">
              <a:buFont typeface="Arial" panose="020B0604020202020204" pitchFamily="34" charset="0"/>
              <a:buChar char="•"/>
              <a:tabLst>
                <a:tab pos="404813" algn="l"/>
              </a:tabLst>
            </a:pPr>
            <a:r>
              <a:rPr lang="en-US" sz="3200" dirty="0"/>
              <a:t>All other</a:t>
            </a:r>
          </a:p>
          <a:p>
            <a:pPr marL="452819" lvl="1" indent="-233363">
              <a:buFont typeface="Arial" panose="020B0604020202020204" pitchFamily="34" charset="0"/>
              <a:buChar char="•"/>
              <a:tabLst>
                <a:tab pos="404813" algn="l"/>
              </a:tabLst>
            </a:pPr>
            <a:r>
              <a:rPr lang="en-US" sz="3050" dirty="0"/>
              <a:t>Receipts</a:t>
            </a:r>
          </a:p>
        </p:txBody>
      </p:sp>
      <p:sp>
        <p:nvSpPr>
          <p:cNvPr id="4" name="Date Placeholder 3">
            <a:extLst>
              <a:ext uri="{FF2B5EF4-FFF2-40B4-BE49-F238E27FC236}">
                <a16:creationId xmlns:a16="http://schemas.microsoft.com/office/drawing/2014/main" id="{9E5FC6AC-8117-5FD2-73C4-1E8AEBFF5387}"/>
              </a:ext>
            </a:extLst>
          </p:cNvPr>
          <p:cNvSpPr>
            <a:spLocks noGrp="1"/>
          </p:cNvSpPr>
          <p:nvPr>
            <p:ph type="dt" sz="half" idx="10"/>
          </p:nvPr>
        </p:nvSpPr>
        <p:spPr/>
        <p:txBody>
          <a:bodyPr/>
          <a:lstStyle/>
          <a:p>
            <a:fld id="{B4A3ED0E-DAE0-4B55-B458-0B44F0821A25}" type="datetime1">
              <a:rPr lang="en-US" smtClean="0"/>
              <a:t>9/12/2022</a:t>
            </a:fld>
            <a:endParaRPr lang="en-US"/>
          </a:p>
        </p:txBody>
      </p:sp>
      <p:sp>
        <p:nvSpPr>
          <p:cNvPr id="5" name="Slide Number Placeholder 4">
            <a:extLst>
              <a:ext uri="{FF2B5EF4-FFF2-40B4-BE49-F238E27FC236}">
                <a16:creationId xmlns:a16="http://schemas.microsoft.com/office/drawing/2014/main" id="{32F3F280-FE31-537F-AA43-5BC11EA46CD5}"/>
              </a:ext>
            </a:extLst>
          </p:cNvPr>
          <p:cNvSpPr>
            <a:spLocks noGrp="1"/>
          </p:cNvSpPr>
          <p:nvPr>
            <p:ph type="sldNum" sz="quarter" idx="12"/>
          </p:nvPr>
        </p:nvSpPr>
        <p:spPr/>
        <p:txBody>
          <a:bodyPr/>
          <a:lstStyle/>
          <a:p>
            <a:fld id="{B9D8FEFA-B4A1-48AC-BDAA-9B953E440362}" type="slidenum">
              <a:rPr lang="en-US" smtClean="0"/>
              <a:t>12</a:t>
            </a:fld>
            <a:endParaRPr lang="en-US"/>
          </a:p>
        </p:txBody>
      </p:sp>
    </p:spTree>
    <p:extLst>
      <p:ext uri="{BB962C8B-B14F-4D97-AF65-F5344CB8AC3E}">
        <p14:creationId xmlns:p14="http://schemas.microsoft.com/office/powerpoint/2010/main" val="1430484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393C3-3BC1-D7EF-7BE1-272D4607A9DD}"/>
              </a:ext>
            </a:extLst>
          </p:cNvPr>
          <p:cNvSpPr>
            <a:spLocks noGrp="1"/>
          </p:cNvSpPr>
          <p:nvPr>
            <p:ph type="title"/>
          </p:nvPr>
        </p:nvSpPr>
        <p:spPr/>
        <p:txBody>
          <a:bodyPr/>
          <a:lstStyle/>
          <a:p>
            <a:r>
              <a:rPr lang="en-US" dirty="0"/>
              <a:t>Your Share Drive (Find link on portal)</a:t>
            </a:r>
          </a:p>
        </p:txBody>
      </p:sp>
      <p:pic>
        <p:nvPicPr>
          <p:cNvPr id="7" name="Content Placeholder 6">
            <a:extLst>
              <a:ext uri="{FF2B5EF4-FFF2-40B4-BE49-F238E27FC236}">
                <a16:creationId xmlns:a16="http://schemas.microsoft.com/office/drawing/2014/main" id="{F7300FD6-9260-713C-9AF1-49168E387EBA}"/>
              </a:ext>
            </a:extLst>
          </p:cNvPr>
          <p:cNvPicPr>
            <a:picLocks noGrp="1" noChangeAspect="1"/>
          </p:cNvPicPr>
          <p:nvPr>
            <p:ph idx="1"/>
          </p:nvPr>
        </p:nvPicPr>
        <p:blipFill>
          <a:blip r:embed="rId2"/>
          <a:stretch>
            <a:fillRect/>
          </a:stretch>
        </p:blipFill>
        <p:spPr>
          <a:xfrm>
            <a:off x="1088679" y="1384300"/>
            <a:ext cx="7011092" cy="3017838"/>
          </a:xfrm>
        </p:spPr>
      </p:pic>
      <p:sp>
        <p:nvSpPr>
          <p:cNvPr id="4" name="Date Placeholder 3">
            <a:extLst>
              <a:ext uri="{FF2B5EF4-FFF2-40B4-BE49-F238E27FC236}">
                <a16:creationId xmlns:a16="http://schemas.microsoft.com/office/drawing/2014/main" id="{1BB022E7-F16E-A9FE-13BB-1B4F28E5A333}"/>
              </a:ext>
            </a:extLst>
          </p:cNvPr>
          <p:cNvSpPr>
            <a:spLocks noGrp="1"/>
          </p:cNvSpPr>
          <p:nvPr>
            <p:ph type="dt" sz="half" idx="10"/>
          </p:nvPr>
        </p:nvSpPr>
        <p:spPr/>
        <p:txBody>
          <a:bodyPr/>
          <a:lstStyle/>
          <a:p>
            <a:fld id="{B4A3ED0E-DAE0-4B55-B458-0B44F0821A25}" type="datetime1">
              <a:rPr lang="en-US" smtClean="0"/>
              <a:t>9/12/2022</a:t>
            </a:fld>
            <a:endParaRPr lang="en-US"/>
          </a:p>
        </p:txBody>
      </p:sp>
      <p:sp>
        <p:nvSpPr>
          <p:cNvPr id="5" name="Slide Number Placeholder 4">
            <a:extLst>
              <a:ext uri="{FF2B5EF4-FFF2-40B4-BE49-F238E27FC236}">
                <a16:creationId xmlns:a16="http://schemas.microsoft.com/office/drawing/2014/main" id="{2F22B87C-3EFA-A56E-321D-ED5B680DEE99}"/>
              </a:ext>
            </a:extLst>
          </p:cNvPr>
          <p:cNvSpPr>
            <a:spLocks noGrp="1"/>
          </p:cNvSpPr>
          <p:nvPr>
            <p:ph type="sldNum" sz="quarter" idx="12"/>
          </p:nvPr>
        </p:nvSpPr>
        <p:spPr/>
        <p:txBody>
          <a:bodyPr/>
          <a:lstStyle/>
          <a:p>
            <a:fld id="{B9D8FEFA-B4A1-48AC-BDAA-9B953E440362}" type="slidenum">
              <a:rPr lang="en-US" smtClean="0"/>
              <a:t>13</a:t>
            </a:fld>
            <a:endParaRPr lang="en-US"/>
          </a:p>
        </p:txBody>
      </p:sp>
      <p:sp>
        <p:nvSpPr>
          <p:cNvPr id="8" name="Rectangle 7">
            <a:extLst>
              <a:ext uri="{FF2B5EF4-FFF2-40B4-BE49-F238E27FC236}">
                <a16:creationId xmlns:a16="http://schemas.microsoft.com/office/drawing/2014/main" id="{88F5BB66-99C0-F3A0-5E3C-5AF2BADBAC57}"/>
              </a:ext>
            </a:extLst>
          </p:cNvPr>
          <p:cNvSpPr/>
          <p:nvPr/>
        </p:nvSpPr>
        <p:spPr>
          <a:xfrm>
            <a:off x="3615070" y="3094074"/>
            <a:ext cx="4295553" cy="13080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t>Upload Detailed Expense Reporting Template (or Summary Report if your school/district is public) &amp; Documentation</a:t>
            </a:r>
          </a:p>
        </p:txBody>
      </p:sp>
    </p:spTree>
    <p:extLst>
      <p:ext uri="{BB962C8B-B14F-4D97-AF65-F5344CB8AC3E}">
        <p14:creationId xmlns:p14="http://schemas.microsoft.com/office/powerpoint/2010/main" val="3046205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393C3-3BC1-D7EF-7BE1-272D4607A9DD}"/>
              </a:ext>
            </a:extLst>
          </p:cNvPr>
          <p:cNvSpPr>
            <a:spLocks noGrp="1"/>
          </p:cNvSpPr>
          <p:nvPr>
            <p:ph type="title"/>
          </p:nvPr>
        </p:nvSpPr>
        <p:spPr/>
        <p:txBody>
          <a:bodyPr/>
          <a:lstStyle/>
          <a:p>
            <a:r>
              <a:rPr lang="en-US" dirty="0"/>
              <a:t>Verify</a:t>
            </a:r>
          </a:p>
        </p:txBody>
      </p:sp>
      <p:sp>
        <p:nvSpPr>
          <p:cNvPr id="4" name="Date Placeholder 3">
            <a:extLst>
              <a:ext uri="{FF2B5EF4-FFF2-40B4-BE49-F238E27FC236}">
                <a16:creationId xmlns:a16="http://schemas.microsoft.com/office/drawing/2014/main" id="{1BB022E7-F16E-A9FE-13BB-1B4F28E5A333}"/>
              </a:ext>
            </a:extLst>
          </p:cNvPr>
          <p:cNvSpPr>
            <a:spLocks noGrp="1"/>
          </p:cNvSpPr>
          <p:nvPr>
            <p:ph type="dt" sz="half" idx="10"/>
          </p:nvPr>
        </p:nvSpPr>
        <p:spPr/>
        <p:txBody>
          <a:bodyPr/>
          <a:lstStyle/>
          <a:p>
            <a:fld id="{B4A3ED0E-DAE0-4B55-B458-0B44F0821A25}" type="datetime1">
              <a:rPr lang="en-US" smtClean="0"/>
              <a:t>9/12/2022</a:t>
            </a:fld>
            <a:endParaRPr lang="en-US"/>
          </a:p>
        </p:txBody>
      </p:sp>
      <p:sp>
        <p:nvSpPr>
          <p:cNvPr id="5" name="Slide Number Placeholder 4">
            <a:extLst>
              <a:ext uri="{FF2B5EF4-FFF2-40B4-BE49-F238E27FC236}">
                <a16:creationId xmlns:a16="http://schemas.microsoft.com/office/drawing/2014/main" id="{2F22B87C-3EFA-A56E-321D-ED5B680DEE99}"/>
              </a:ext>
            </a:extLst>
          </p:cNvPr>
          <p:cNvSpPr>
            <a:spLocks noGrp="1"/>
          </p:cNvSpPr>
          <p:nvPr>
            <p:ph type="sldNum" sz="quarter" idx="12"/>
          </p:nvPr>
        </p:nvSpPr>
        <p:spPr/>
        <p:txBody>
          <a:bodyPr/>
          <a:lstStyle/>
          <a:p>
            <a:fld id="{B9D8FEFA-B4A1-48AC-BDAA-9B953E440362}" type="slidenum">
              <a:rPr lang="en-US" smtClean="0"/>
              <a:t>14</a:t>
            </a:fld>
            <a:endParaRPr lang="en-US"/>
          </a:p>
        </p:txBody>
      </p:sp>
      <p:pic>
        <p:nvPicPr>
          <p:cNvPr id="10" name="Picture 9">
            <a:extLst>
              <a:ext uri="{FF2B5EF4-FFF2-40B4-BE49-F238E27FC236}">
                <a16:creationId xmlns:a16="http://schemas.microsoft.com/office/drawing/2014/main" id="{871870E4-08A7-5E1E-D794-23E83CB405F2}"/>
              </a:ext>
            </a:extLst>
          </p:cNvPr>
          <p:cNvPicPr>
            <a:picLocks noChangeAspect="1"/>
          </p:cNvPicPr>
          <p:nvPr/>
        </p:nvPicPr>
        <p:blipFill>
          <a:blip r:embed="rId2"/>
          <a:stretch>
            <a:fillRect/>
          </a:stretch>
        </p:blipFill>
        <p:spPr>
          <a:xfrm>
            <a:off x="191386" y="1551863"/>
            <a:ext cx="9144000" cy="3044134"/>
          </a:xfrm>
          <a:prstGeom prst="rect">
            <a:avLst/>
          </a:prstGeom>
        </p:spPr>
      </p:pic>
      <p:pic>
        <p:nvPicPr>
          <p:cNvPr id="12" name="Picture 11">
            <a:extLst>
              <a:ext uri="{FF2B5EF4-FFF2-40B4-BE49-F238E27FC236}">
                <a16:creationId xmlns:a16="http://schemas.microsoft.com/office/drawing/2014/main" id="{90661FF3-69D2-1BE4-2BDD-DA8ABD4730B8}"/>
              </a:ext>
            </a:extLst>
          </p:cNvPr>
          <p:cNvPicPr>
            <a:picLocks noChangeAspect="1"/>
          </p:cNvPicPr>
          <p:nvPr/>
        </p:nvPicPr>
        <p:blipFill>
          <a:blip r:embed="rId3"/>
          <a:stretch>
            <a:fillRect/>
          </a:stretch>
        </p:blipFill>
        <p:spPr>
          <a:xfrm>
            <a:off x="-74428" y="214953"/>
            <a:ext cx="9144000" cy="4557897"/>
          </a:xfrm>
          <a:prstGeom prst="rect">
            <a:avLst/>
          </a:prstGeom>
        </p:spPr>
      </p:pic>
    </p:spTree>
    <p:extLst>
      <p:ext uri="{BB962C8B-B14F-4D97-AF65-F5344CB8AC3E}">
        <p14:creationId xmlns:p14="http://schemas.microsoft.com/office/powerpoint/2010/main" val="205017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612" y="468187"/>
            <a:ext cx="8032172" cy="777638"/>
          </a:xfrm>
        </p:spPr>
        <p:txBody>
          <a:bodyPr>
            <a:normAutofit/>
          </a:bodyPr>
          <a:lstStyle/>
          <a:p>
            <a:r>
              <a:rPr lang="en-US" dirty="0"/>
              <a:t>How We Review</a:t>
            </a:r>
          </a:p>
        </p:txBody>
      </p:sp>
      <p:sp>
        <p:nvSpPr>
          <p:cNvPr id="3" name="Content Placeholder 2"/>
          <p:cNvSpPr>
            <a:spLocks noGrp="1"/>
          </p:cNvSpPr>
          <p:nvPr>
            <p:ph idx="1"/>
          </p:nvPr>
        </p:nvSpPr>
        <p:spPr>
          <a:xfrm>
            <a:off x="391948" y="1357495"/>
            <a:ext cx="8752052" cy="3544172"/>
          </a:xfrm>
        </p:spPr>
        <p:txBody>
          <a:bodyPr>
            <a:normAutofit fontScale="92500" lnSpcReduction="10000"/>
          </a:bodyPr>
          <a:lstStyle/>
          <a:p>
            <a:pPr marL="514350" indent="-514350">
              <a:buFont typeface="+mj-lt"/>
              <a:buAutoNum type="arabicPeriod"/>
            </a:pPr>
            <a:r>
              <a:rPr lang="en-US" sz="2400" b="1" dirty="0"/>
              <a:t>Review submission:</a:t>
            </a:r>
          </a:p>
          <a:p>
            <a:pPr lvl="1"/>
            <a:r>
              <a:rPr lang="en-US" sz="2000" dirty="0"/>
              <a:t>All expenses listed in the report are allowable – If we are unsure, we will bring the expense to the NMDOH/</a:t>
            </a:r>
            <a:r>
              <a:rPr lang="en-US" sz="2000" dirty="0" err="1"/>
              <a:t>NMPED</a:t>
            </a:r>
            <a:r>
              <a:rPr lang="en-US" sz="2000" dirty="0"/>
              <a:t> review committee and/or the CDC for further discussion.</a:t>
            </a:r>
          </a:p>
          <a:p>
            <a:pPr lvl="1"/>
            <a:r>
              <a:rPr lang="en-US" sz="2000" dirty="0"/>
              <a:t>The totals listed in the Detailed Expense Reporting Template (or, if you are a public school district/charter, your Summary Report) match the totals on receipts.</a:t>
            </a:r>
          </a:p>
          <a:p>
            <a:pPr lvl="1"/>
            <a:r>
              <a:rPr lang="en-US" sz="2000" dirty="0"/>
              <a:t>Each expense listed has the appropriate backup.</a:t>
            </a:r>
          </a:p>
          <a:p>
            <a:pPr lvl="1"/>
            <a:r>
              <a:rPr lang="en-US" sz="2000" dirty="0"/>
              <a:t>Each expense has not been previously submitted.</a:t>
            </a:r>
          </a:p>
          <a:p>
            <a:pPr lvl="1"/>
            <a:r>
              <a:rPr lang="en-US" sz="2000" dirty="0"/>
              <a:t>Each expense is related to SY 22-23.</a:t>
            </a:r>
          </a:p>
          <a:p>
            <a:pPr marL="514350" indent="-514350">
              <a:buFont typeface="+mj-lt"/>
              <a:buAutoNum type="arabicPeriod"/>
            </a:pPr>
            <a:r>
              <a:rPr lang="en-US" sz="2400" b="1" dirty="0"/>
              <a:t>Approve report</a:t>
            </a:r>
          </a:p>
          <a:p>
            <a:pPr marL="514350" indent="-514350">
              <a:buFont typeface="+mj-lt"/>
              <a:buAutoNum type="arabicPeriod"/>
            </a:pPr>
            <a:r>
              <a:rPr lang="en-US" sz="2400" b="1" dirty="0"/>
              <a:t>Send checks (1st and 15th of the month)</a:t>
            </a:r>
          </a:p>
        </p:txBody>
      </p:sp>
      <p:sp>
        <p:nvSpPr>
          <p:cNvPr id="5" name="Slide Number Placeholder 4"/>
          <p:cNvSpPr>
            <a:spLocks noGrp="1"/>
          </p:cNvSpPr>
          <p:nvPr>
            <p:ph type="sldNum" sz="quarter" idx="12"/>
          </p:nvPr>
        </p:nvSpPr>
        <p:spPr/>
        <p:txBody>
          <a:bodyPr/>
          <a:lstStyle/>
          <a:p>
            <a:pPr defTabSz="685800">
              <a:buClrTx/>
              <a:defRPr/>
            </a:pPr>
            <a:fld id="{A7F8E3F6-DE14-48B2-B2BC-6FABA9630FB8}" type="slidenum">
              <a:rPr lang="en-US" sz="825" kern="1200">
                <a:solidFill>
                  <a:srgbClr val="595959"/>
                </a:solidFill>
                <a:latin typeface="Book Antiqua"/>
                <a:ea typeface="+mn-ea"/>
                <a:cs typeface="+mn-cs"/>
              </a:rPr>
              <a:pPr defTabSz="685800">
                <a:buClrTx/>
                <a:defRPr/>
              </a:pPr>
              <a:t>15</a:t>
            </a:fld>
            <a:endParaRPr lang="en-US" sz="825" kern="1200" dirty="0">
              <a:solidFill>
                <a:srgbClr val="595959"/>
              </a:solidFill>
              <a:latin typeface="Book Antiqua"/>
              <a:ea typeface="+mn-ea"/>
              <a:cs typeface="+mn-cs"/>
            </a:endParaRPr>
          </a:p>
        </p:txBody>
      </p:sp>
      <p:sp>
        <p:nvSpPr>
          <p:cNvPr id="6" name="TextBox 5">
            <a:extLst>
              <a:ext uri="{FF2B5EF4-FFF2-40B4-BE49-F238E27FC236}">
                <a16:creationId xmlns:a16="http://schemas.microsoft.com/office/drawing/2014/main" id="{01AD8F00-4D36-49D5-A0F9-DB74D1D7B062}"/>
              </a:ext>
            </a:extLst>
          </p:cNvPr>
          <p:cNvSpPr txBox="1"/>
          <p:nvPr/>
        </p:nvSpPr>
        <p:spPr>
          <a:xfrm>
            <a:off x="2349407" y="2419113"/>
            <a:ext cx="4698814" cy="307777"/>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3200979796"/>
      </p:ext>
    </p:extLst>
  </p:cSld>
  <p:clrMapOvr>
    <a:masterClrMapping/>
  </p:clrMapOvr>
  <mc:AlternateContent xmlns:mc="http://schemas.openxmlformats.org/markup-compatibility/2006" xmlns:p14="http://schemas.microsoft.com/office/powerpoint/2010/main">
    <mc:Choice Requires="p14">
      <p:transition spd="med" p14:dur="700" advTm="38438">
        <p:fade/>
      </p:transition>
    </mc:Choice>
    <mc:Fallback xmlns="">
      <p:transition spd="med" advTm="38438">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612" y="468187"/>
            <a:ext cx="8032172" cy="777638"/>
          </a:xfrm>
        </p:spPr>
        <p:txBody>
          <a:bodyPr/>
          <a:lstStyle/>
          <a:p>
            <a:r>
              <a:rPr lang="en-US" dirty="0"/>
              <a:t>Recommendations and Reminders</a:t>
            </a:r>
          </a:p>
        </p:txBody>
      </p:sp>
      <p:sp>
        <p:nvSpPr>
          <p:cNvPr id="3" name="Content Placeholder 2"/>
          <p:cNvSpPr>
            <a:spLocks noGrp="1"/>
          </p:cNvSpPr>
          <p:nvPr>
            <p:ph idx="1"/>
          </p:nvPr>
        </p:nvSpPr>
        <p:spPr>
          <a:xfrm>
            <a:off x="391948" y="1357495"/>
            <a:ext cx="8752052" cy="3544172"/>
          </a:xfrm>
        </p:spPr>
        <p:txBody>
          <a:bodyPr>
            <a:normAutofit/>
          </a:bodyPr>
          <a:lstStyle/>
          <a:p>
            <a:pPr>
              <a:buFont typeface="Arial" panose="020B0604020202020204" pitchFamily="34" charset="0"/>
              <a:buChar char="•"/>
            </a:pPr>
            <a:r>
              <a:rPr lang="en-US" sz="2800" dirty="0"/>
              <a:t>  You will be responsible for submitting documentation for all of your expenses. </a:t>
            </a:r>
          </a:p>
          <a:p>
            <a:pPr>
              <a:buFont typeface="Arial" panose="020B0604020202020204" pitchFamily="34" charset="0"/>
              <a:buChar char="•"/>
            </a:pPr>
            <a:r>
              <a:rPr lang="en-US" sz="2800" dirty="0"/>
              <a:t>  Please do not submit a new reimbursement while an existing reimbursement is being processed.</a:t>
            </a:r>
          </a:p>
          <a:p>
            <a:pPr>
              <a:buFont typeface="Arial" panose="020B0604020202020204" pitchFamily="34" charset="0"/>
              <a:buChar char="•"/>
            </a:pPr>
            <a:r>
              <a:rPr lang="en-US" sz="2800" dirty="0"/>
              <a:t>  We recommend submitting requests often, rather than waiting until the end of the year or the quarter.</a:t>
            </a:r>
          </a:p>
        </p:txBody>
      </p:sp>
      <p:sp>
        <p:nvSpPr>
          <p:cNvPr id="5" name="Slide Number Placeholder 4"/>
          <p:cNvSpPr>
            <a:spLocks noGrp="1"/>
          </p:cNvSpPr>
          <p:nvPr>
            <p:ph type="sldNum" sz="quarter" idx="12"/>
          </p:nvPr>
        </p:nvSpPr>
        <p:spPr/>
        <p:txBody>
          <a:bodyPr/>
          <a:lstStyle/>
          <a:p>
            <a:pPr defTabSz="685800">
              <a:buClrTx/>
              <a:defRPr/>
            </a:pPr>
            <a:fld id="{A7F8E3F6-DE14-48B2-B2BC-6FABA9630FB8}" type="slidenum">
              <a:rPr lang="en-US" sz="825" kern="1200">
                <a:solidFill>
                  <a:srgbClr val="595959"/>
                </a:solidFill>
                <a:latin typeface="Book Antiqua"/>
                <a:ea typeface="+mn-ea"/>
                <a:cs typeface="+mn-cs"/>
              </a:rPr>
              <a:pPr defTabSz="685800">
                <a:buClrTx/>
                <a:defRPr/>
              </a:pPr>
              <a:t>16</a:t>
            </a:fld>
            <a:endParaRPr lang="en-US" sz="825" kern="1200" dirty="0">
              <a:solidFill>
                <a:srgbClr val="595959"/>
              </a:solidFill>
              <a:latin typeface="Book Antiqua"/>
              <a:ea typeface="+mn-ea"/>
              <a:cs typeface="+mn-cs"/>
            </a:endParaRPr>
          </a:p>
        </p:txBody>
      </p:sp>
      <p:sp>
        <p:nvSpPr>
          <p:cNvPr id="6" name="TextBox 5">
            <a:extLst>
              <a:ext uri="{FF2B5EF4-FFF2-40B4-BE49-F238E27FC236}">
                <a16:creationId xmlns:a16="http://schemas.microsoft.com/office/drawing/2014/main" id="{01AD8F00-4D36-49D5-A0F9-DB74D1D7B062}"/>
              </a:ext>
            </a:extLst>
          </p:cNvPr>
          <p:cNvSpPr txBox="1"/>
          <p:nvPr/>
        </p:nvSpPr>
        <p:spPr>
          <a:xfrm>
            <a:off x="2418567" y="2417861"/>
            <a:ext cx="4698814" cy="307777"/>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2810922860"/>
      </p:ext>
    </p:extLst>
  </p:cSld>
  <p:clrMapOvr>
    <a:masterClrMapping/>
  </p:clrMapOvr>
  <mc:AlternateContent xmlns:mc="http://schemas.openxmlformats.org/markup-compatibility/2006" xmlns:p14="http://schemas.microsoft.com/office/powerpoint/2010/main">
    <mc:Choice Requires="p14">
      <p:transition spd="med" p14:dur="700" advTm="42548">
        <p:fade/>
      </p:transition>
    </mc:Choice>
    <mc:Fallback xmlns="">
      <p:transition spd="med" advTm="42548">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Received an advance?</a:t>
            </a:r>
          </a:p>
        </p:txBody>
      </p:sp>
      <p:sp>
        <p:nvSpPr>
          <p:cNvPr id="5" name="Slide Number Placeholder 4"/>
          <p:cNvSpPr>
            <a:spLocks noGrp="1"/>
          </p:cNvSpPr>
          <p:nvPr>
            <p:ph type="sldNum" sz="quarter" idx="12"/>
          </p:nvPr>
        </p:nvSpPr>
        <p:spPr/>
        <p:txBody>
          <a:bodyPr/>
          <a:lstStyle/>
          <a:p>
            <a:pPr defTabSz="685800">
              <a:buClrTx/>
              <a:defRPr/>
            </a:pPr>
            <a:fld id="{A7F8E3F6-DE14-48B2-B2BC-6FABA9630FB8}" type="slidenum">
              <a:rPr lang="en-US" sz="825" kern="1200">
                <a:solidFill>
                  <a:srgbClr val="595959"/>
                </a:solidFill>
                <a:latin typeface="Book Antiqua"/>
                <a:ea typeface="+mn-ea"/>
                <a:cs typeface="+mn-cs"/>
              </a:rPr>
              <a:pPr defTabSz="685800">
                <a:buClrTx/>
                <a:defRPr/>
              </a:pPr>
              <a:t>17</a:t>
            </a:fld>
            <a:endParaRPr lang="en-US" sz="825" kern="1200" dirty="0">
              <a:solidFill>
                <a:srgbClr val="595959"/>
              </a:solidFill>
              <a:latin typeface="Book Antiqua"/>
              <a:ea typeface="+mn-ea"/>
              <a:cs typeface="+mn-cs"/>
            </a:endParaRPr>
          </a:p>
        </p:txBody>
      </p:sp>
      <p:sp>
        <p:nvSpPr>
          <p:cNvPr id="6" name="TextBox 5">
            <a:extLst>
              <a:ext uri="{FF2B5EF4-FFF2-40B4-BE49-F238E27FC236}">
                <a16:creationId xmlns:a16="http://schemas.microsoft.com/office/drawing/2014/main" id="{01AD8F00-4D36-49D5-A0F9-DB74D1D7B062}"/>
              </a:ext>
            </a:extLst>
          </p:cNvPr>
          <p:cNvSpPr txBox="1"/>
          <p:nvPr/>
        </p:nvSpPr>
        <p:spPr>
          <a:xfrm>
            <a:off x="2349407" y="2419113"/>
            <a:ext cx="4698814" cy="307777"/>
          </a:xfrm>
          <a:prstGeom prst="rect">
            <a:avLst/>
          </a:prstGeom>
          <a:noFill/>
        </p:spPr>
        <p:txBody>
          <a:bodyPr wrap="square">
            <a:spAutoFit/>
          </a:bodyPr>
          <a:lstStyle/>
          <a:p>
            <a:r>
              <a:rPr lang="en-US" b="0" dirty="0">
                <a:effectLst/>
              </a:rPr>
              <a:t> </a:t>
            </a:r>
            <a:endParaRPr lang="en-US" dirty="0"/>
          </a:p>
        </p:txBody>
      </p:sp>
      <p:sp>
        <p:nvSpPr>
          <p:cNvPr id="7" name="Subtitle 6">
            <a:extLst>
              <a:ext uri="{FF2B5EF4-FFF2-40B4-BE49-F238E27FC236}">
                <a16:creationId xmlns:a16="http://schemas.microsoft.com/office/drawing/2014/main" id="{BC2CDFFA-487C-115F-7A07-A1A9F966C0F7}"/>
              </a:ext>
            </a:extLst>
          </p:cNvPr>
          <p:cNvSpPr>
            <a:spLocks noGrp="1"/>
          </p:cNvSpPr>
          <p:nvPr>
            <p:ph type="subTitle" idx="1"/>
          </p:nvPr>
        </p:nvSpPr>
        <p:spPr/>
        <p:txBody>
          <a:bodyPr>
            <a:normAutofit/>
          </a:bodyPr>
          <a:lstStyle/>
          <a:p>
            <a:r>
              <a:rPr lang="en-US" sz="4000" b="1" dirty="0"/>
              <a:t>DO NOT FORGET TO REPORT!</a:t>
            </a:r>
          </a:p>
        </p:txBody>
      </p:sp>
    </p:spTree>
    <p:extLst>
      <p:ext uri="{BB962C8B-B14F-4D97-AF65-F5344CB8AC3E}">
        <p14:creationId xmlns:p14="http://schemas.microsoft.com/office/powerpoint/2010/main" val="3112750360"/>
      </p:ext>
    </p:extLst>
  </p:cSld>
  <p:clrMapOvr>
    <a:masterClrMapping/>
  </p:clrMapOvr>
  <mc:AlternateContent xmlns:mc="http://schemas.openxmlformats.org/markup-compatibility/2006">
    <mc:Choice xmlns:p14="http://schemas.microsoft.com/office/powerpoint/2010/main" Requires="p14">
      <p:transition spd="med" p14:dur="700" advTm="77979">
        <p:fade/>
      </p:transition>
    </mc:Choice>
    <mc:Fallback>
      <p:transition spd="med" advTm="77979">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612" y="468187"/>
            <a:ext cx="8032172" cy="777638"/>
          </a:xfrm>
        </p:spPr>
        <p:txBody>
          <a:bodyPr/>
          <a:lstStyle/>
          <a:p>
            <a:r>
              <a:rPr lang="en-US" dirty="0"/>
              <a:t>Supplemental Funds &amp; Preapproval</a:t>
            </a:r>
          </a:p>
        </p:txBody>
      </p:sp>
      <p:sp>
        <p:nvSpPr>
          <p:cNvPr id="5" name="Slide Number Placeholder 4"/>
          <p:cNvSpPr>
            <a:spLocks noGrp="1"/>
          </p:cNvSpPr>
          <p:nvPr>
            <p:ph type="sldNum" sz="quarter" idx="12"/>
          </p:nvPr>
        </p:nvSpPr>
        <p:spPr/>
        <p:txBody>
          <a:bodyPr/>
          <a:lstStyle/>
          <a:p>
            <a:pPr defTabSz="685800">
              <a:buClrTx/>
              <a:defRPr/>
            </a:pPr>
            <a:fld id="{A7F8E3F6-DE14-48B2-B2BC-6FABA9630FB8}" type="slidenum">
              <a:rPr lang="en-US" sz="825" kern="1200">
                <a:solidFill>
                  <a:srgbClr val="595959"/>
                </a:solidFill>
                <a:latin typeface="Book Antiqua"/>
                <a:ea typeface="+mn-ea"/>
                <a:cs typeface="+mn-cs"/>
              </a:rPr>
              <a:pPr defTabSz="685800">
                <a:buClrTx/>
                <a:defRPr/>
              </a:pPr>
              <a:t>18</a:t>
            </a:fld>
            <a:endParaRPr lang="en-US" sz="825" kern="1200" dirty="0">
              <a:solidFill>
                <a:srgbClr val="595959"/>
              </a:solidFill>
              <a:latin typeface="Book Antiqua"/>
              <a:ea typeface="+mn-ea"/>
              <a:cs typeface="+mn-cs"/>
            </a:endParaRPr>
          </a:p>
        </p:txBody>
      </p:sp>
      <p:sp>
        <p:nvSpPr>
          <p:cNvPr id="6" name="TextBox 5">
            <a:extLst>
              <a:ext uri="{FF2B5EF4-FFF2-40B4-BE49-F238E27FC236}">
                <a16:creationId xmlns:a16="http://schemas.microsoft.com/office/drawing/2014/main" id="{01AD8F00-4D36-49D5-A0F9-DB74D1D7B062}"/>
              </a:ext>
            </a:extLst>
          </p:cNvPr>
          <p:cNvSpPr txBox="1"/>
          <p:nvPr/>
        </p:nvSpPr>
        <p:spPr>
          <a:xfrm>
            <a:off x="2349407" y="2419113"/>
            <a:ext cx="4698814" cy="307777"/>
          </a:xfrm>
          <a:prstGeom prst="rect">
            <a:avLst/>
          </a:prstGeom>
          <a:noFill/>
        </p:spPr>
        <p:txBody>
          <a:bodyPr wrap="square">
            <a:spAutoFit/>
          </a:bodyPr>
          <a:lstStyle/>
          <a:p>
            <a:r>
              <a:rPr lang="en-US" b="0" dirty="0">
                <a:effectLst/>
              </a:rPr>
              <a:t> </a:t>
            </a:r>
            <a:endParaRPr lang="en-US" dirty="0"/>
          </a:p>
        </p:txBody>
      </p:sp>
      <p:sp>
        <p:nvSpPr>
          <p:cNvPr id="7" name="Content Placeholder 6">
            <a:extLst>
              <a:ext uri="{FF2B5EF4-FFF2-40B4-BE49-F238E27FC236}">
                <a16:creationId xmlns:a16="http://schemas.microsoft.com/office/drawing/2014/main" id="{86DD8C33-2FC7-4C03-ABDC-4FBFA3A06303}"/>
              </a:ext>
            </a:extLst>
          </p:cNvPr>
          <p:cNvSpPr>
            <a:spLocks noGrp="1"/>
          </p:cNvSpPr>
          <p:nvPr>
            <p:ph idx="1"/>
          </p:nvPr>
        </p:nvSpPr>
        <p:spPr>
          <a:xfrm>
            <a:off x="800100" y="4295609"/>
            <a:ext cx="7543800" cy="53105"/>
          </a:xfrm>
        </p:spPr>
        <p:txBody>
          <a:bodyPr>
            <a:noAutofit/>
          </a:bodyPr>
          <a:lstStyle/>
          <a:p>
            <a:endParaRPr lang="en-US" sz="1400" dirty="0"/>
          </a:p>
        </p:txBody>
      </p:sp>
      <p:sp>
        <p:nvSpPr>
          <p:cNvPr id="3" name="TextBox 2">
            <a:extLst>
              <a:ext uri="{FF2B5EF4-FFF2-40B4-BE49-F238E27FC236}">
                <a16:creationId xmlns:a16="http://schemas.microsoft.com/office/drawing/2014/main" id="{C924C532-0808-67D4-D9D2-EF79BA026FA2}"/>
              </a:ext>
            </a:extLst>
          </p:cNvPr>
          <p:cNvSpPr txBox="1"/>
          <p:nvPr/>
        </p:nvSpPr>
        <p:spPr>
          <a:xfrm>
            <a:off x="1297173" y="1480865"/>
            <a:ext cx="5495415" cy="307777"/>
          </a:xfrm>
          <a:prstGeom prst="rect">
            <a:avLst/>
          </a:prstGeom>
          <a:noFill/>
        </p:spPr>
        <p:txBody>
          <a:bodyPr wrap="none" rtlCol="0">
            <a:spAutoFit/>
          </a:bodyPr>
          <a:lstStyle/>
          <a:p>
            <a:r>
              <a:rPr lang="en-US" dirty="0">
                <a:hlinkClick r:id="rId3"/>
              </a:rPr>
              <a:t>https://nmschoolscovidtesting.com/form-supplemental-preapproval/</a:t>
            </a:r>
            <a:r>
              <a:rPr lang="en-US" dirty="0"/>
              <a:t> </a:t>
            </a:r>
          </a:p>
        </p:txBody>
      </p:sp>
      <p:pic>
        <p:nvPicPr>
          <p:cNvPr id="8" name="Picture 7">
            <a:extLst>
              <a:ext uri="{FF2B5EF4-FFF2-40B4-BE49-F238E27FC236}">
                <a16:creationId xmlns:a16="http://schemas.microsoft.com/office/drawing/2014/main" id="{2FB74D0A-C1F5-4030-020A-C4654A8222FE}"/>
              </a:ext>
            </a:extLst>
          </p:cNvPr>
          <p:cNvPicPr>
            <a:picLocks noChangeAspect="1"/>
          </p:cNvPicPr>
          <p:nvPr/>
        </p:nvPicPr>
        <p:blipFill rotWithShape="1">
          <a:blip r:embed="rId4"/>
          <a:srcRect b="28823"/>
          <a:stretch/>
        </p:blipFill>
        <p:spPr>
          <a:xfrm>
            <a:off x="1297173" y="1833312"/>
            <a:ext cx="6111116" cy="2356087"/>
          </a:xfrm>
          <a:prstGeom prst="rect">
            <a:avLst/>
          </a:prstGeom>
        </p:spPr>
      </p:pic>
    </p:spTree>
    <p:extLst>
      <p:ext uri="{BB962C8B-B14F-4D97-AF65-F5344CB8AC3E}">
        <p14:creationId xmlns:p14="http://schemas.microsoft.com/office/powerpoint/2010/main" val="2207362554"/>
      </p:ext>
    </p:extLst>
  </p:cSld>
  <p:clrMapOvr>
    <a:masterClrMapping/>
  </p:clrMapOvr>
  <mc:AlternateContent xmlns:mc="http://schemas.openxmlformats.org/markup-compatibility/2006">
    <mc:Choice xmlns:p14="http://schemas.microsoft.com/office/powerpoint/2010/main" Requires="p14">
      <p:transition spd="med" p14:dur="700" advTm="14661">
        <p:fade/>
      </p:transition>
    </mc:Choice>
    <mc:Fallback>
      <p:transition spd="med" advTm="14661">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728" y="512893"/>
            <a:ext cx="8032172" cy="777638"/>
          </a:xfrm>
        </p:spPr>
        <p:txBody>
          <a:bodyPr/>
          <a:lstStyle/>
          <a:p>
            <a:r>
              <a:rPr lang="en-US" dirty="0"/>
              <a:t>Need help?</a:t>
            </a:r>
          </a:p>
        </p:txBody>
      </p:sp>
      <p:sp>
        <p:nvSpPr>
          <p:cNvPr id="3" name="Content Placeholder 2"/>
          <p:cNvSpPr>
            <a:spLocks noGrp="1"/>
          </p:cNvSpPr>
          <p:nvPr>
            <p:ph idx="1"/>
          </p:nvPr>
        </p:nvSpPr>
        <p:spPr>
          <a:xfrm>
            <a:off x="682729" y="1437589"/>
            <a:ext cx="7089672" cy="3017453"/>
          </a:xfrm>
        </p:spPr>
        <p:txBody>
          <a:bodyPr>
            <a:normAutofit/>
          </a:bodyPr>
          <a:lstStyle/>
          <a:p>
            <a:pPr marL="509588" indent="-276225">
              <a:buFont typeface="Arial" panose="020B0604020202020204" pitchFamily="34" charset="0"/>
              <a:buChar char="•"/>
            </a:pPr>
            <a:r>
              <a:rPr lang="en-US" sz="2800" b="0" i="0" u="none" strike="noStrike" dirty="0">
                <a:solidFill>
                  <a:srgbClr val="393E41"/>
                </a:solidFill>
                <a:effectLst/>
                <a:latin typeface="Calibri" panose="020F0502020204030204" pitchFamily="34" charset="0"/>
              </a:rPr>
              <a:t>Guidance Page</a:t>
            </a:r>
          </a:p>
          <a:p>
            <a:pPr marL="509588" indent="-276225">
              <a:buFont typeface="Arial" panose="020B0604020202020204" pitchFamily="34" charset="0"/>
              <a:buChar char="•"/>
            </a:pPr>
            <a:r>
              <a:rPr lang="en-US" sz="2800" b="0" i="0" u="none" strike="noStrike" dirty="0">
                <a:solidFill>
                  <a:srgbClr val="393E41"/>
                </a:solidFill>
                <a:effectLst/>
                <a:latin typeface="Calibri" panose="020F0502020204030204" pitchFamily="34" charset="0"/>
              </a:rPr>
              <a:t>Password Assistance Form</a:t>
            </a:r>
          </a:p>
          <a:p>
            <a:pPr marL="509588" indent="-276225">
              <a:buFont typeface="Arial" panose="020B0604020202020204" pitchFamily="34" charset="0"/>
              <a:buChar char="•"/>
            </a:pPr>
            <a:r>
              <a:rPr lang="en-US" sz="2800" b="0" i="0" u="none" strike="noStrike" dirty="0">
                <a:solidFill>
                  <a:srgbClr val="393E41"/>
                </a:solidFill>
                <a:effectLst/>
                <a:latin typeface="Calibri" panose="020F0502020204030204" pitchFamily="34" charset="0"/>
              </a:rPr>
              <a:t>Office Hours</a:t>
            </a:r>
          </a:p>
          <a:p>
            <a:pPr marL="509588" indent="-276225">
              <a:buFont typeface="Arial" panose="020B0604020202020204" pitchFamily="34" charset="0"/>
              <a:buChar char="•"/>
            </a:pPr>
            <a:r>
              <a:rPr lang="en-US" sz="2800" dirty="0">
                <a:solidFill>
                  <a:srgbClr val="393E41"/>
                </a:solidFill>
                <a:latin typeface="Calibri" panose="020F0502020204030204" pitchFamily="34" charset="0"/>
                <a:hlinkClick r:id="rId3"/>
              </a:rPr>
              <a:t>info@nmschoolscovidtesting.com</a:t>
            </a:r>
            <a:r>
              <a:rPr lang="en-US" sz="2800" dirty="0">
                <a:solidFill>
                  <a:srgbClr val="393E41"/>
                </a:solidFill>
                <a:latin typeface="Calibri" panose="020F0502020204030204" pitchFamily="34" charset="0"/>
              </a:rPr>
              <a:t> </a:t>
            </a:r>
          </a:p>
          <a:p>
            <a:pPr marL="509588" indent="-276225">
              <a:buFont typeface="Arial" panose="020B0604020202020204" pitchFamily="34" charset="0"/>
              <a:buChar char="•"/>
            </a:pPr>
            <a:r>
              <a:rPr lang="en-US" sz="2800" dirty="0">
                <a:solidFill>
                  <a:srgbClr val="393E41"/>
                </a:solidFill>
                <a:latin typeface="Calibri" panose="020F0502020204030204" pitchFamily="34" charset="0"/>
              </a:rPr>
              <a:t>Phone Line: 505-418-5050</a:t>
            </a:r>
            <a:endParaRPr lang="en-US" sz="2550" dirty="0">
              <a:solidFill>
                <a:schemeClr val="tx2"/>
              </a:solidFill>
            </a:endParaRPr>
          </a:p>
        </p:txBody>
      </p:sp>
      <p:sp>
        <p:nvSpPr>
          <p:cNvPr id="5" name="Slide Number Placeholder 4"/>
          <p:cNvSpPr>
            <a:spLocks noGrp="1"/>
          </p:cNvSpPr>
          <p:nvPr>
            <p:ph type="sldNum" sz="quarter" idx="12"/>
          </p:nvPr>
        </p:nvSpPr>
        <p:spPr/>
        <p:txBody>
          <a:bodyPr/>
          <a:lstStyle/>
          <a:p>
            <a:pPr defTabSz="685800">
              <a:buClrTx/>
              <a:defRPr/>
            </a:pPr>
            <a:fld id="{A7F8E3F6-DE14-48B2-B2BC-6FABA9630FB8}" type="slidenum">
              <a:rPr lang="en-US" sz="825" kern="1200">
                <a:solidFill>
                  <a:srgbClr val="595959"/>
                </a:solidFill>
                <a:latin typeface="Book Antiqua"/>
                <a:ea typeface="+mn-ea"/>
                <a:cs typeface="+mn-cs"/>
              </a:rPr>
              <a:pPr defTabSz="685800">
                <a:buClrTx/>
                <a:defRPr/>
              </a:pPr>
              <a:t>19</a:t>
            </a:fld>
            <a:endParaRPr lang="en-US" sz="825" kern="1200" dirty="0">
              <a:solidFill>
                <a:srgbClr val="595959"/>
              </a:solidFill>
              <a:latin typeface="Book Antiqua"/>
              <a:ea typeface="+mn-ea"/>
              <a:cs typeface="+mn-cs"/>
            </a:endParaRPr>
          </a:p>
        </p:txBody>
      </p:sp>
      <p:sp>
        <p:nvSpPr>
          <p:cNvPr id="6" name="TextBox 5">
            <a:extLst>
              <a:ext uri="{FF2B5EF4-FFF2-40B4-BE49-F238E27FC236}">
                <a16:creationId xmlns:a16="http://schemas.microsoft.com/office/drawing/2014/main" id="{01AD8F00-4D36-49D5-A0F9-DB74D1D7B062}"/>
              </a:ext>
            </a:extLst>
          </p:cNvPr>
          <p:cNvSpPr txBox="1"/>
          <p:nvPr/>
        </p:nvSpPr>
        <p:spPr>
          <a:xfrm>
            <a:off x="2349407" y="2419113"/>
            <a:ext cx="4698814" cy="307777"/>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693101394"/>
      </p:ext>
    </p:extLst>
  </p:cSld>
  <p:clrMapOvr>
    <a:masterClrMapping/>
  </p:clrMapOvr>
  <mc:AlternateContent xmlns:mc="http://schemas.openxmlformats.org/markup-compatibility/2006">
    <mc:Choice xmlns:p14="http://schemas.microsoft.com/office/powerpoint/2010/main" Requires="p14">
      <p:transition spd="med" p14:dur="700" advTm="77979">
        <p:fade/>
      </p:transition>
    </mc:Choice>
    <mc:Fallback>
      <p:transition spd="med" advTm="77979">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728" y="512893"/>
            <a:ext cx="8032172" cy="777638"/>
          </a:xfrm>
        </p:spPr>
        <p:txBody>
          <a:bodyPr/>
          <a:lstStyle/>
          <a:p>
            <a:r>
              <a:rPr lang="en-US" dirty="0"/>
              <a:t>Need help?</a:t>
            </a:r>
          </a:p>
        </p:txBody>
      </p:sp>
      <p:sp>
        <p:nvSpPr>
          <p:cNvPr id="3" name="Content Placeholder 2"/>
          <p:cNvSpPr>
            <a:spLocks noGrp="1"/>
          </p:cNvSpPr>
          <p:nvPr>
            <p:ph idx="1"/>
          </p:nvPr>
        </p:nvSpPr>
        <p:spPr>
          <a:xfrm>
            <a:off x="682729" y="1437589"/>
            <a:ext cx="7089672" cy="3017453"/>
          </a:xfrm>
        </p:spPr>
        <p:txBody>
          <a:bodyPr>
            <a:normAutofit/>
          </a:bodyPr>
          <a:lstStyle/>
          <a:p>
            <a:pPr marL="509588" indent="-276225">
              <a:buFont typeface="Arial" panose="020B0604020202020204" pitchFamily="34" charset="0"/>
              <a:buChar char="•"/>
            </a:pPr>
            <a:r>
              <a:rPr lang="en-US" sz="2800" b="0" i="0" u="none" strike="noStrike" dirty="0">
                <a:solidFill>
                  <a:srgbClr val="393E41"/>
                </a:solidFill>
                <a:effectLst/>
                <a:latin typeface="Calibri" panose="020F0502020204030204" pitchFamily="34" charset="0"/>
              </a:rPr>
              <a:t>Guidance Page</a:t>
            </a:r>
          </a:p>
          <a:p>
            <a:pPr marL="509588" indent="-276225">
              <a:buFont typeface="Arial" panose="020B0604020202020204" pitchFamily="34" charset="0"/>
              <a:buChar char="•"/>
            </a:pPr>
            <a:r>
              <a:rPr lang="en-US" sz="2800" b="0" i="0" u="none" strike="noStrike" dirty="0">
                <a:solidFill>
                  <a:srgbClr val="393E41"/>
                </a:solidFill>
                <a:effectLst/>
                <a:latin typeface="Calibri" panose="020F0502020204030204" pitchFamily="34" charset="0"/>
              </a:rPr>
              <a:t>Password Assistance Form</a:t>
            </a:r>
          </a:p>
          <a:p>
            <a:pPr marL="509588" indent="-276225">
              <a:buFont typeface="Arial" panose="020B0604020202020204" pitchFamily="34" charset="0"/>
              <a:buChar char="•"/>
            </a:pPr>
            <a:r>
              <a:rPr lang="en-US" sz="2800" b="0" i="0" u="none" strike="noStrike" dirty="0">
                <a:solidFill>
                  <a:srgbClr val="393E41"/>
                </a:solidFill>
                <a:effectLst/>
                <a:latin typeface="Calibri" panose="020F0502020204030204" pitchFamily="34" charset="0"/>
              </a:rPr>
              <a:t>Office Hours</a:t>
            </a:r>
          </a:p>
          <a:p>
            <a:pPr marL="509588" indent="-276225">
              <a:buFont typeface="Arial" panose="020B0604020202020204" pitchFamily="34" charset="0"/>
              <a:buChar char="•"/>
            </a:pPr>
            <a:r>
              <a:rPr lang="en-US" sz="2800" dirty="0">
                <a:solidFill>
                  <a:srgbClr val="393E41"/>
                </a:solidFill>
                <a:latin typeface="Calibri" panose="020F0502020204030204" pitchFamily="34" charset="0"/>
                <a:hlinkClick r:id="rId3"/>
              </a:rPr>
              <a:t>info@nmschoolscovidtesting.com</a:t>
            </a:r>
            <a:r>
              <a:rPr lang="en-US" sz="2800" dirty="0">
                <a:solidFill>
                  <a:srgbClr val="393E41"/>
                </a:solidFill>
                <a:latin typeface="Calibri" panose="020F0502020204030204" pitchFamily="34" charset="0"/>
              </a:rPr>
              <a:t> </a:t>
            </a:r>
          </a:p>
          <a:p>
            <a:pPr marL="509588" indent="-276225">
              <a:buFont typeface="Arial" panose="020B0604020202020204" pitchFamily="34" charset="0"/>
              <a:buChar char="•"/>
            </a:pPr>
            <a:r>
              <a:rPr lang="en-US" sz="2800" dirty="0">
                <a:solidFill>
                  <a:srgbClr val="393E41"/>
                </a:solidFill>
                <a:latin typeface="Calibri" panose="020F0502020204030204" pitchFamily="34" charset="0"/>
              </a:rPr>
              <a:t>Phone Line: 505-418-5050</a:t>
            </a:r>
            <a:endParaRPr lang="en-US" sz="2550" dirty="0">
              <a:solidFill>
                <a:schemeClr val="tx2"/>
              </a:solidFill>
            </a:endParaRPr>
          </a:p>
        </p:txBody>
      </p:sp>
      <p:sp>
        <p:nvSpPr>
          <p:cNvPr id="5" name="Slide Number Placeholder 4"/>
          <p:cNvSpPr>
            <a:spLocks noGrp="1"/>
          </p:cNvSpPr>
          <p:nvPr>
            <p:ph type="sldNum" sz="quarter" idx="12"/>
          </p:nvPr>
        </p:nvSpPr>
        <p:spPr/>
        <p:txBody>
          <a:bodyPr/>
          <a:lstStyle/>
          <a:p>
            <a:pPr defTabSz="685800">
              <a:buClrTx/>
              <a:defRPr/>
            </a:pPr>
            <a:fld id="{A7F8E3F6-DE14-48B2-B2BC-6FABA9630FB8}" type="slidenum">
              <a:rPr lang="en-US" sz="825" kern="1200">
                <a:solidFill>
                  <a:srgbClr val="595959"/>
                </a:solidFill>
                <a:latin typeface="Book Antiqua"/>
                <a:ea typeface="+mn-ea"/>
                <a:cs typeface="+mn-cs"/>
              </a:rPr>
              <a:pPr defTabSz="685800">
                <a:buClrTx/>
                <a:defRPr/>
              </a:pPr>
              <a:t>2</a:t>
            </a:fld>
            <a:endParaRPr lang="en-US" sz="825" kern="1200" dirty="0">
              <a:solidFill>
                <a:srgbClr val="595959"/>
              </a:solidFill>
              <a:latin typeface="Book Antiqua"/>
              <a:ea typeface="+mn-ea"/>
              <a:cs typeface="+mn-cs"/>
            </a:endParaRPr>
          </a:p>
        </p:txBody>
      </p:sp>
      <p:sp>
        <p:nvSpPr>
          <p:cNvPr id="6" name="TextBox 5">
            <a:extLst>
              <a:ext uri="{FF2B5EF4-FFF2-40B4-BE49-F238E27FC236}">
                <a16:creationId xmlns:a16="http://schemas.microsoft.com/office/drawing/2014/main" id="{01AD8F00-4D36-49D5-A0F9-DB74D1D7B062}"/>
              </a:ext>
            </a:extLst>
          </p:cNvPr>
          <p:cNvSpPr txBox="1"/>
          <p:nvPr/>
        </p:nvSpPr>
        <p:spPr>
          <a:xfrm>
            <a:off x="2349407" y="2419113"/>
            <a:ext cx="4698814" cy="307777"/>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4005561293"/>
      </p:ext>
    </p:extLst>
  </p:cSld>
  <p:clrMapOvr>
    <a:masterClrMapping/>
  </p:clrMapOvr>
  <mc:AlternateContent xmlns:mc="http://schemas.openxmlformats.org/markup-compatibility/2006">
    <mc:Choice xmlns:p14="http://schemas.microsoft.com/office/powerpoint/2010/main" Requires="p14">
      <p:transition spd="med" p14:dur="700" advTm="77979">
        <p:fade/>
      </p:transition>
    </mc:Choice>
    <mc:Fallback>
      <p:transition spd="med" advTm="77979">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27F1A-8B53-613F-667F-D8989C692391}"/>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E85CB383-8C25-6AC2-81F3-CAFE24A7F1F8}"/>
              </a:ext>
            </a:extLst>
          </p:cNvPr>
          <p:cNvSpPr>
            <a:spLocks noGrp="1"/>
          </p:cNvSpPr>
          <p:nvPr>
            <p:ph type="subTitle" idx="1"/>
          </p:nvPr>
        </p:nvSpPr>
        <p:spPr/>
        <p:txBody>
          <a:bodyPr/>
          <a:lstStyle/>
          <a:p>
            <a:endParaRPr lang="en-US"/>
          </a:p>
        </p:txBody>
      </p:sp>
      <p:sp>
        <p:nvSpPr>
          <p:cNvPr id="4" name="Date Placeholder 3">
            <a:extLst>
              <a:ext uri="{FF2B5EF4-FFF2-40B4-BE49-F238E27FC236}">
                <a16:creationId xmlns:a16="http://schemas.microsoft.com/office/drawing/2014/main" id="{9D2C2C48-45E1-0C92-0615-0BA6C494C3B4}"/>
              </a:ext>
            </a:extLst>
          </p:cNvPr>
          <p:cNvSpPr>
            <a:spLocks noGrp="1"/>
          </p:cNvSpPr>
          <p:nvPr>
            <p:ph type="dt" sz="half" idx="10"/>
          </p:nvPr>
        </p:nvSpPr>
        <p:spPr/>
        <p:txBody>
          <a:bodyPr/>
          <a:lstStyle/>
          <a:p>
            <a:fld id="{1DD62C03-521A-4474-B76E-F3B2B8216472}" type="datetime1">
              <a:rPr lang="en-US" smtClean="0"/>
              <a:t>9/12/2022</a:t>
            </a:fld>
            <a:endParaRPr lang="en-US"/>
          </a:p>
        </p:txBody>
      </p:sp>
      <p:sp>
        <p:nvSpPr>
          <p:cNvPr id="5" name="Slide Number Placeholder 4">
            <a:extLst>
              <a:ext uri="{FF2B5EF4-FFF2-40B4-BE49-F238E27FC236}">
                <a16:creationId xmlns:a16="http://schemas.microsoft.com/office/drawing/2014/main" id="{26800C25-220D-DAA2-8EE2-79EBBB652707}"/>
              </a:ext>
            </a:extLst>
          </p:cNvPr>
          <p:cNvSpPr>
            <a:spLocks noGrp="1"/>
          </p:cNvSpPr>
          <p:nvPr>
            <p:ph type="sldNum" sz="quarter" idx="12"/>
          </p:nvPr>
        </p:nvSpPr>
        <p:spPr/>
        <p:txBody>
          <a:bodyPr/>
          <a:lstStyle/>
          <a:p>
            <a:fld id="{B9D8FEFA-B4A1-48AC-BDAA-9B953E440362}" type="slidenum">
              <a:rPr lang="en-US" smtClean="0"/>
              <a:pPr/>
              <a:t>3</a:t>
            </a:fld>
            <a:endParaRPr lang="en-US" dirty="0"/>
          </a:p>
        </p:txBody>
      </p:sp>
      <p:pic>
        <p:nvPicPr>
          <p:cNvPr id="7" name="Picture 6">
            <a:extLst>
              <a:ext uri="{FF2B5EF4-FFF2-40B4-BE49-F238E27FC236}">
                <a16:creationId xmlns:a16="http://schemas.microsoft.com/office/drawing/2014/main" id="{445A6D6F-C60B-E439-3E02-02A8594050AA}"/>
              </a:ext>
            </a:extLst>
          </p:cNvPr>
          <p:cNvPicPr>
            <a:picLocks noChangeAspect="1"/>
          </p:cNvPicPr>
          <p:nvPr/>
        </p:nvPicPr>
        <p:blipFill>
          <a:blip r:embed="rId2"/>
          <a:stretch>
            <a:fillRect/>
          </a:stretch>
        </p:blipFill>
        <p:spPr>
          <a:xfrm>
            <a:off x="0" y="246270"/>
            <a:ext cx="9144000" cy="4650960"/>
          </a:xfrm>
          <a:prstGeom prst="rect">
            <a:avLst/>
          </a:prstGeom>
        </p:spPr>
      </p:pic>
    </p:spTree>
    <p:extLst>
      <p:ext uri="{BB962C8B-B14F-4D97-AF65-F5344CB8AC3E}">
        <p14:creationId xmlns:p14="http://schemas.microsoft.com/office/powerpoint/2010/main" val="304023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728" y="512893"/>
            <a:ext cx="8032172" cy="777638"/>
          </a:xfrm>
        </p:spPr>
        <p:txBody>
          <a:bodyPr/>
          <a:lstStyle/>
          <a:p>
            <a:r>
              <a:rPr lang="en-US" dirty="0"/>
              <a:t>About Direct Funding</a:t>
            </a:r>
          </a:p>
        </p:txBody>
      </p:sp>
      <p:sp>
        <p:nvSpPr>
          <p:cNvPr id="3" name="Content Placeholder 2"/>
          <p:cNvSpPr>
            <a:spLocks noGrp="1"/>
          </p:cNvSpPr>
          <p:nvPr>
            <p:ph idx="1"/>
          </p:nvPr>
        </p:nvSpPr>
        <p:spPr>
          <a:xfrm>
            <a:off x="682728" y="1437589"/>
            <a:ext cx="7944443" cy="3544172"/>
          </a:xfrm>
        </p:spPr>
        <p:txBody>
          <a:bodyPr>
            <a:normAutofit fontScale="85000" lnSpcReduction="20000"/>
          </a:bodyPr>
          <a:lstStyle/>
          <a:p>
            <a:pPr marL="509588" indent="-276225">
              <a:buFont typeface="Arial" panose="020B0604020202020204" pitchFamily="34" charset="0"/>
              <a:buChar char="•"/>
            </a:pPr>
            <a:r>
              <a:rPr lang="en-US" sz="2800" b="0" i="0" u="none" strike="noStrike" dirty="0">
                <a:solidFill>
                  <a:srgbClr val="393E41"/>
                </a:solidFill>
                <a:effectLst/>
                <a:latin typeface="Calibri" panose="020F0502020204030204" pitchFamily="34" charset="0"/>
              </a:rPr>
              <a:t>$63 million (85% for school COVID -19 testing and screening)</a:t>
            </a:r>
          </a:p>
          <a:p>
            <a:pPr marL="509588" indent="-276225">
              <a:buFont typeface="Arial" panose="020B0604020202020204" pitchFamily="34" charset="0"/>
              <a:buChar char="•"/>
            </a:pPr>
            <a:r>
              <a:rPr lang="en-US" sz="2800" b="0" i="0" u="none" strike="noStrike" dirty="0">
                <a:solidFill>
                  <a:srgbClr val="393E41"/>
                </a:solidFill>
                <a:effectLst/>
                <a:latin typeface="Calibri" panose="020F0502020204030204" pitchFamily="34" charset="0"/>
              </a:rPr>
              <a:t>All K-12 schools and districts are eligible.</a:t>
            </a:r>
          </a:p>
          <a:p>
            <a:pPr marL="509588" indent="-276225">
              <a:buFont typeface="Arial" panose="020B0604020202020204" pitchFamily="34" charset="0"/>
              <a:buChar char="•"/>
            </a:pPr>
            <a:r>
              <a:rPr lang="en-US" sz="2800" b="0" i="0" u="none" strike="noStrike" dirty="0">
                <a:solidFill>
                  <a:srgbClr val="393E41"/>
                </a:solidFill>
                <a:effectLst/>
                <a:latin typeface="Calibri" panose="020F0502020204030204" pitchFamily="34" charset="0"/>
              </a:rPr>
              <a:t>COVID-19 </a:t>
            </a:r>
            <a:r>
              <a:rPr lang="en-US" sz="2800" dirty="0">
                <a:solidFill>
                  <a:srgbClr val="393E41"/>
                </a:solidFill>
                <a:latin typeface="Calibri" panose="020F0502020204030204" pitchFamily="34" charset="0"/>
              </a:rPr>
              <a:t>prevention, mitigation, and response for SY 2021-2022.</a:t>
            </a:r>
            <a:endParaRPr lang="en-US" sz="2800" b="0" i="0" u="none" strike="noStrike" dirty="0">
              <a:solidFill>
                <a:srgbClr val="393E41"/>
              </a:solidFill>
              <a:effectLst/>
              <a:latin typeface="Calibri" panose="020F0502020204030204" pitchFamily="34" charset="0"/>
            </a:endParaRPr>
          </a:p>
          <a:p>
            <a:pPr marL="509588" indent="-276225">
              <a:buFont typeface="Arial" panose="020B0604020202020204" pitchFamily="34" charset="0"/>
              <a:buChar char="•"/>
            </a:pPr>
            <a:r>
              <a:rPr lang="en-US" sz="2800" dirty="0">
                <a:solidFill>
                  <a:srgbClr val="393E41"/>
                </a:solidFill>
                <a:latin typeface="Calibri" panose="020F0502020204030204" pitchFamily="34" charset="0"/>
              </a:rPr>
              <a:t>Kesselman-Jones serves as fiscal agent, d</a:t>
            </a:r>
            <a:r>
              <a:rPr lang="en-US" sz="2800" b="0" i="0" u="none" strike="noStrike" dirty="0">
                <a:solidFill>
                  <a:srgbClr val="393E41"/>
                </a:solidFill>
                <a:effectLst/>
                <a:latin typeface="Calibri" panose="020F0502020204030204" pitchFamily="34" charset="0"/>
              </a:rPr>
              <a:t>istributing funds via check in the mail.</a:t>
            </a:r>
          </a:p>
          <a:p>
            <a:pPr marL="514350" indent="-514350">
              <a:buFont typeface="+mj-lt"/>
              <a:buAutoNum type="arabicPeriod"/>
            </a:pPr>
            <a:endParaRPr lang="en-US" sz="2800" b="0" i="0" u="none" strike="noStrike" dirty="0">
              <a:solidFill>
                <a:srgbClr val="393E41"/>
              </a:solidFill>
              <a:effectLst/>
              <a:latin typeface="Calibri" panose="020F0502020204030204" pitchFamily="34" charset="0"/>
            </a:endParaRPr>
          </a:p>
          <a:p>
            <a:br>
              <a:rPr lang="en-US" sz="3200" b="0" dirty="0">
                <a:effectLst/>
              </a:rPr>
            </a:br>
            <a:endParaRPr lang="en-US" sz="2550" dirty="0">
              <a:solidFill>
                <a:schemeClr val="tx2"/>
              </a:solidFill>
            </a:endParaRPr>
          </a:p>
        </p:txBody>
      </p:sp>
      <p:sp>
        <p:nvSpPr>
          <p:cNvPr id="5" name="Slide Number Placeholder 4"/>
          <p:cNvSpPr>
            <a:spLocks noGrp="1"/>
          </p:cNvSpPr>
          <p:nvPr>
            <p:ph type="sldNum" sz="quarter" idx="12"/>
          </p:nvPr>
        </p:nvSpPr>
        <p:spPr/>
        <p:txBody>
          <a:bodyPr/>
          <a:lstStyle/>
          <a:p>
            <a:pPr defTabSz="685800">
              <a:buClrTx/>
              <a:defRPr/>
            </a:pPr>
            <a:fld id="{A7F8E3F6-DE14-48B2-B2BC-6FABA9630FB8}" type="slidenum">
              <a:rPr lang="en-US" sz="825" kern="1200">
                <a:solidFill>
                  <a:srgbClr val="595959"/>
                </a:solidFill>
                <a:latin typeface="Book Antiqua"/>
                <a:ea typeface="+mn-ea"/>
                <a:cs typeface="+mn-cs"/>
              </a:rPr>
              <a:pPr defTabSz="685800">
                <a:buClrTx/>
                <a:defRPr/>
              </a:pPr>
              <a:t>4</a:t>
            </a:fld>
            <a:endParaRPr lang="en-US" sz="825" kern="1200" dirty="0">
              <a:solidFill>
                <a:srgbClr val="595959"/>
              </a:solidFill>
              <a:latin typeface="Book Antiqua"/>
              <a:ea typeface="+mn-ea"/>
              <a:cs typeface="+mn-cs"/>
            </a:endParaRPr>
          </a:p>
        </p:txBody>
      </p:sp>
      <p:sp>
        <p:nvSpPr>
          <p:cNvPr id="6" name="TextBox 5">
            <a:extLst>
              <a:ext uri="{FF2B5EF4-FFF2-40B4-BE49-F238E27FC236}">
                <a16:creationId xmlns:a16="http://schemas.microsoft.com/office/drawing/2014/main" id="{01AD8F00-4D36-49D5-A0F9-DB74D1D7B062}"/>
              </a:ext>
            </a:extLst>
          </p:cNvPr>
          <p:cNvSpPr txBox="1"/>
          <p:nvPr/>
        </p:nvSpPr>
        <p:spPr>
          <a:xfrm>
            <a:off x="2349407" y="2419113"/>
            <a:ext cx="4698814" cy="307777"/>
          </a:xfrm>
          <a:prstGeom prst="rect">
            <a:avLst/>
          </a:prstGeom>
          <a:noFill/>
        </p:spPr>
        <p:txBody>
          <a:bodyPr wrap="square">
            <a:spAutoFit/>
          </a:bodyPr>
          <a:lstStyle/>
          <a:p>
            <a:r>
              <a:rPr lang="en-US" b="0" dirty="0">
                <a:effectLst/>
              </a:rPr>
              <a:t> </a:t>
            </a:r>
            <a:endParaRPr lang="en-US" dirty="0"/>
          </a:p>
        </p:txBody>
      </p:sp>
      <p:sp>
        <p:nvSpPr>
          <p:cNvPr id="7" name="TextBox 6">
            <a:extLst>
              <a:ext uri="{FF2B5EF4-FFF2-40B4-BE49-F238E27FC236}">
                <a16:creationId xmlns:a16="http://schemas.microsoft.com/office/drawing/2014/main" id="{9404DBDF-9758-4122-93F5-5E31FCD9B50A}"/>
              </a:ext>
            </a:extLst>
          </p:cNvPr>
          <p:cNvSpPr txBox="1"/>
          <p:nvPr/>
        </p:nvSpPr>
        <p:spPr>
          <a:xfrm>
            <a:off x="1056677" y="3920749"/>
            <a:ext cx="7944443" cy="918200"/>
          </a:xfrm>
          <a:prstGeom prst="rect">
            <a:avLst/>
          </a:prstGeom>
          <a:noFill/>
        </p:spPr>
        <p:txBody>
          <a:bodyPr wrap="square" rtlCol="0">
            <a:spAutoFit/>
          </a:bodyPr>
          <a:lstStyle/>
          <a:p>
            <a:pPr algn="r" rtl="0" fontAlgn="base">
              <a:spcBef>
                <a:spcPts val="0"/>
              </a:spcBef>
              <a:spcAft>
                <a:spcPts val="0"/>
              </a:spcAft>
            </a:pPr>
            <a:r>
              <a:rPr lang="en-US" sz="1400" b="0" i="0" u="none" strike="noStrike" dirty="0">
                <a:solidFill>
                  <a:schemeClr val="tx1"/>
                </a:solidFill>
                <a:effectLst/>
                <a:latin typeface="Arial" panose="020B0604020202020204" pitchFamily="34" charset="0"/>
                <a:cs typeface="Arial" panose="020B0604020202020204" pitchFamily="34" charset="0"/>
              </a:rPr>
              <a:t> CK 19-1904 COVID-19 Supplemental Funds ELC Reopening Schools.</a:t>
            </a:r>
          </a:p>
          <a:p>
            <a:pPr algn="r" rtl="0" fontAlgn="base">
              <a:spcBef>
                <a:spcPts val="1400"/>
              </a:spcBef>
              <a:spcAft>
                <a:spcPts val="0"/>
              </a:spcAft>
            </a:pPr>
            <a:r>
              <a:rPr lang="en-US" sz="1400" b="0" i="0" u="none" strike="noStrike" dirty="0">
                <a:solidFill>
                  <a:schemeClr val="tx1"/>
                </a:solidFill>
                <a:effectLst/>
                <a:latin typeface="Arial" panose="020B0604020202020204" pitchFamily="34" charset="0"/>
                <a:cs typeface="Arial" panose="020B0604020202020204" pitchFamily="34" charset="0"/>
              </a:rPr>
              <a:t> This grant is a part of the $1.9T American Rescue Plan of 2021. </a:t>
            </a:r>
          </a:p>
          <a:p>
            <a:pPr algn="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1351024"/>
      </p:ext>
    </p:extLst>
  </p:cSld>
  <p:clrMapOvr>
    <a:masterClrMapping/>
  </p:clrMapOvr>
  <mc:AlternateContent xmlns:mc="http://schemas.openxmlformats.org/markup-compatibility/2006" xmlns:p14="http://schemas.microsoft.com/office/powerpoint/2010/main">
    <mc:Choice Requires="p14">
      <p:transition spd="med" p14:dur="700" advTm="77979">
        <p:fade/>
      </p:transition>
    </mc:Choice>
    <mc:Fallback xmlns="">
      <p:transition spd="med" advTm="77979">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888" y="521349"/>
            <a:ext cx="8032172" cy="777638"/>
          </a:xfrm>
        </p:spPr>
        <p:txBody>
          <a:bodyPr/>
          <a:lstStyle/>
          <a:p>
            <a:r>
              <a:rPr lang="en-US" dirty="0"/>
              <a:t>Opportunities</a:t>
            </a:r>
          </a:p>
        </p:txBody>
      </p:sp>
      <p:sp>
        <p:nvSpPr>
          <p:cNvPr id="3" name="Content Placeholder 2"/>
          <p:cNvSpPr>
            <a:spLocks noGrp="1"/>
          </p:cNvSpPr>
          <p:nvPr>
            <p:ph idx="1"/>
          </p:nvPr>
        </p:nvSpPr>
        <p:spPr>
          <a:xfrm>
            <a:off x="751888" y="1437589"/>
            <a:ext cx="7892382" cy="3544172"/>
          </a:xfrm>
        </p:spPr>
        <p:txBody>
          <a:bodyPr>
            <a:normAutofit/>
          </a:bodyPr>
          <a:lstStyle/>
          <a:p>
            <a:pPr marL="404813" indent="-352425">
              <a:buFont typeface="Arial" panose="020B0604020202020204" pitchFamily="34" charset="0"/>
              <a:buChar char="•"/>
            </a:pPr>
            <a:r>
              <a:rPr lang="en-US" sz="2800" b="0" i="0" u="none" strike="noStrike" dirty="0">
                <a:solidFill>
                  <a:srgbClr val="393E41"/>
                </a:solidFill>
                <a:effectLst/>
                <a:latin typeface="Calibri" panose="020F0502020204030204" pitchFamily="34" charset="0"/>
              </a:rPr>
              <a:t>Use your leftover allocation from SY 21-22</a:t>
            </a:r>
          </a:p>
          <a:p>
            <a:pPr marL="404813" indent="-352425">
              <a:buFont typeface="Arial" panose="020B0604020202020204" pitchFamily="34" charset="0"/>
              <a:buChar char="•"/>
            </a:pPr>
            <a:r>
              <a:rPr lang="en-US" sz="2800" dirty="0">
                <a:solidFill>
                  <a:srgbClr val="393E41"/>
                </a:solidFill>
                <a:latin typeface="Calibri" panose="020F0502020204030204" pitchFamily="34" charset="0"/>
              </a:rPr>
              <a:t>Request additional funding</a:t>
            </a:r>
          </a:p>
          <a:p>
            <a:pPr marL="404813" indent="-352425">
              <a:buFont typeface="Arial" panose="020B0604020202020204" pitchFamily="34" charset="0"/>
              <a:buChar char="•"/>
            </a:pPr>
            <a:r>
              <a:rPr lang="en-US" sz="2800" b="0" i="0" u="none" strike="noStrike" dirty="0">
                <a:solidFill>
                  <a:srgbClr val="393E41"/>
                </a:solidFill>
                <a:effectLst/>
                <a:latin typeface="Calibri" panose="020F0502020204030204" pitchFamily="34" charset="0"/>
              </a:rPr>
              <a:t>Seek preapproval</a:t>
            </a:r>
          </a:p>
          <a:p>
            <a:pPr marL="404813" indent="-352425">
              <a:buFont typeface="Arial" panose="020B0604020202020204" pitchFamily="34" charset="0"/>
              <a:buChar char="•"/>
            </a:pPr>
            <a:r>
              <a:rPr lang="en-US" sz="2800" dirty="0">
                <a:solidFill>
                  <a:srgbClr val="393E41"/>
                </a:solidFill>
                <a:latin typeface="Calibri" panose="020F0502020204030204" pitchFamily="34" charset="0"/>
              </a:rPr>
              <a:t>Submit an appeal</a:t>
            </a:r>
            <a:endParaRPr lang="en-US" sz="2800" b="0" i="0" u="none" strike="noStrike" dirty="0">
              <a:solidFill>
                <a:srgbClr val="393E41"/>
              </a:solidFill>
              <a:effectLst/>
              <a:latin typeface="Calibri" panose="020F0502020204030204" pitchFamily="34" charset="0"/>
            </a:endParaRPr>
          </a:p>
          <a:p>
            <a:br>
              <a:rPr lang="en-US" sz="3200" b="0" dirty="0">
                <a:effectLst/>
              </a:rPr>
            </a:br>
            <a:endParaRPr lang="en-US" sz="2550" dirty="0">
              <a:solidFill>
                <a:schemeClr val="tx2"/>
              </a:solidFill>
            </a:endParaRPr>
          </a:p>
        </p:txBody>
      </p:sp>
      <p:sp>
        <p:nvSpPr>
          <p:cNvPr id="5" name="Slide Number Placeholder 4"/>
          <p:cNvSpPr>
            <a:spLocks noGrp="1"/>
          </p:cNvSpPr>
          <p:nvPr>
            <p:ph type="sldNum" sz="quarter" idx="12"/>
          </p:nvPr>
        </p:nvSpPr>
        <p:spPr/>
        <p:txBody>
          <a:bodyPr/>
          <a:lstStyle/>
          <a:p>
            <a:pPr defTabSz="685800">
              <a:buClrTx/>
              <a:defRPr/>
            </a:pPr>
            <a:fld id="{A7F8E3F6-DE14-48B2-B2BC-6FABA9630FB8}" type="slidenum">
              <a:rPr lang="en-US" sz="825" kern="1200">
                <a:solidFill>
                  <a:srgbClr val="595959"/>
                </a:solidFill>
                <a:latin typeface="Book Antiqua"/>
                <a:ea typeface="+mn-ea"/>
                <a:cs typeface="+mn-cs"/>
              </a:rPr>
              <a:pPr defTabSz="685800">
                <a:buClrTx/>
                <a:defRPr/>
              </a:pPr>
              <a:t>5</a:t>
            </a:fld>
            <a:endParaRPr lang="en-US" sz="825" kern="1200" dirty="0">
              <a:solidFill>
                <a:srgbClr val="595959"/>
              </a:solidFill>
              <a:latin typeface="Book Antiqua"/>
              <a:ea typeface="+mn-ea"/>
              <a:cs typeface="+mn-cs"/>
            </a:endParaRPr>
          </a:p>
        </p:txBody>
      </p:sp>
      <p:sp>
        <p:nvSpPr>
          <p:cNvPr id="6" name="TextBox 5">
            <a:extLst>
              <a:ext uri="{FF2B5EF4-FFF2-40B4-BE49-F238E27FC236}">
                <a16:creationId xmlns:a16="http://schemas.microsoft.com/office/drawing/2014/main" id="{01AD8F00-4D36-49D5-A0F9-DB74D1D7B062}"/>
              </a:ext>
            </a:extLst>
          </p:cNvPr>
          <p:cNvSpPr txBox="1"/>
          <p:nvPr/>
        </p:nvSpPr>
        <p:spPr>
          <a:xfrm>
            <a:off x="2349407" y="2419113"/>
            <a:ext cx="4698814" cy="307777"/>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3463502884"/>
      </p:ext>
    </p:extLst>
  </p:cSld>
  <p:clrMapOvr>
    <a:masterClrMapping/>
  </p:clrMapOvr>
  <mc:AlternateContent xmlns:mc="http://schemas.openxmlformats.org/markup-compatibility/2006" xmlns:p14="http://schemas.microsoft.com/office/powerpoint/2010/main">
    <mc:Choice Requires="p14">
      <p:transition spd="med" p14:dur="700" advTm="77979">
        <p:fade/>
      </p:transition>
    </mc:Choice>
    <mc:Fallback xmlns="">
      <p:transition spd="med" advTm="77979">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728" y="512893"/>
            <a:ext cx="8032172" cy="777638"/>
          </a:xfrm>
        </p:spPr>
        <p:txBody>
          <a:bodyPr/>
          <a:lstStyle/>
          <a:p>
            <a:r>
              <a:rPr lang="en-US" dirty="0"/>
              <a:t>Important Dates</a:t>
            </a:r>
          </a:p>
        </p:txBody>
      </p:sp>
      <p:sp>
        <p:nvSpPr>
          <p:cNvPr id="3" name="Content Placeholder 2"/>
          <p:cNvSpPr>
            <a:spLocks noGrp="1"/>
          </p:cNvSpPr>
          <p:nvPr>
            <p:ph idx="1"/>
          </p:nvPr>
        </p:nvSpPr>
        <p:spPr>
          <a:xfrm>
            <a:off x="682728" y="1437589"/>
            <a:ext cx="7944443" cy="3544172"/>
          </a:xfrm>
        </p:spPr>
        <p:txBody>
          <a:bodyPr>
            <a:normAutofit lnSpcReduction="10000"/>
          </a:bodyPr>
          <a:lstStyle/>
          <a:p>
            <a:pPr marL="509588" indent="-276225">
              <a:buFont typeface="Arial" panose="020B0604020202020204" pitchFamily="34" charset="0"/>
              <a:buChar char="•"/>
            </a:pPr>
            <a:r>
              <a:rPr lang="en-US" sz="2800" b="0" i="0" u="none" strike="noStrike" dirty="0">
                <a:solidFill>
                  <a:srgbClr val="393E41"/>
                </a:solidFill>
                <a:effectLst/>
                <a:latin typeface="Calibri" panose="020F0502020204030204" pitchFamily="34" charset="0"/>
              </a:rPr>
              <a:t>January 1, 2023: Schools and districts must report use of 75% of allocation or submit preapproval for a spending plan</a:t>
            </a:r>
          </a:p>
          <a:p>
            <a:pPr marL="509588" indent="-276225">
              <a:buFont typeface="Arial" panose="020B0604020202020204" pitchFamily="34" charset="0"/>
              <a:buChar char="•"/>
            </a:pPr>
            <a:r>
              <a:rPr lang="en-US" sz="2800" b="0" i="0" u="none" strike="noStrike" dirty="0">
                <a:solidFill>
                  <a:srgbClr val="FF0000"/>
                </a:solidFill>
                <a:effectLst/>
                <a:latin typeface="Calibri" panose="020F0502020204030204" pitchFamily="34" charset="0"/>
              </a:rPr>
              <a:t>May 12, 2023: Last day to report expenses related to SY 22-23</a:t>
            </a:r>
          </a:p>
          <a:p>
            <a:pPr marL="509588" indent="-276225">
              <a:buFont typeface="Arial" panose="020B0604020202020204" pitchFamily="34" charset="0"/>
              <a:buChar char="•"/>
            </a:pPr>
            <a:r>
              <a:rPr lang="en-US" sz="2800" b="0" i="0" u="none" strike="noStrike" dirty="0">
                <a:solidFill>
                  <a:srgbClr val="393E41"/>
                </a:solidFill>
                <a:effectLst/>
                <a:latin typeface="Calibri" panose="020F0502020204030204" pitchFamily="34" charset="0"/>
              </a:rPr>
              <a:t>June 30, 2023: Final check sent</a:t>
            </a:r>
          </a:p>
          <a:p>
            <a:br>
              <a:rPr lang="en-US" sz="3200" b="0" dirty="0">
                <a:effectLst/>
              </a:rPr>
            </a:br>
            <a:endParaRPr lang="en-US" sz="2550" dirty="0">
              <a:solidFill>
                <a:schemeClr val="tx2"/>
              </a:solidFill>
            </a:endParaRPr>
          </a:p>
        </p:txBody>
      </p:sp>
      <p:sp>
        <p:nvSpPr>
          <p:cNvPr id="5" name="Slide Number Placeholder 4"/>
          <p:cNvSpPr>
            <a:spLocks noGrp="1"/>
          </p:cNvSpPr>
          <p:nvPr>
            <p:ph type="sldNum" sz="quarter" idx="12"/>
          </p:nvPr>
        </p:nvSpPr>
        <p:spPr/>
        <p:txBody>
          <a:bodyPr/>
          <a:lstStyle/>
          <a:p>
            <a:pPr defTabSz="685800">
              <a:buClrTx/>
              <a:defRPr/>
            </a:pPr>
            <a:fld id="{A7F8E3F6-DE14-48B2-B2BC-6FABA9630FB8}" type="slidenum">
              <a:rPr lang="en-US" sz="825" kern="1200">
                <a:solidFill>
                  <a:srgbClr val="595959"/>
                </a:solidFill>
                <a:latin typeface="Book Antiqua"/>
                <a:ea typeface="+mn-ea"/>
                <a:cs typeface="+mn-cs"/>
              </a:rPr>
              <a:pPr defTabSz="685800">
                <a:buClrTx/>
                <a:defRPr/>
              </a:pPr>
              <a:t>6</a:t>
            </a:fld>
            <a:endParaRPr lang="en-US" sz="825" kern="1200" dirty="0">
              <a:solidFill>
                <a:srgbClr val="595959"/>
              </a:solidFill>
              <a:latin typeface="Book Antiqua"/>
              <a:ea typeface="+mn-ea"/>
              <a:cs typeface="+mn-cs"/>
            </a:endParaRPr>
          </a:p>
        </p:txBody>
      </p:sp>
      <p:sp>
        <p:nvSpPr>
          <p:cNvPr id="6" name="TextBox 5">
            <a:extLst>
              <a:ext uri="{FF2B5EF4-FFF2-40B4-BE49-F238E27FC236}">
                <a16:creationId xmlns:a16="http://schemas.microsoft.com/office/drawing/2014/main" id="{01AD8F00-4D36-49D5-A0F9-DB74D1D7B062}"/>
              </a:ext>
            </a:extLst>
          </p:cNvPr>
          <p:cNvSpPr txBox="1"/>
          <p:nvPr/>
        </p:nvSpPr>
        <p:spPr>
          <a:xfrm>
            <a:off x="2349407" y="2419113"/>
            <a:ext cx="4698814" cy="307777"/>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1508301921"/>
      </p:ext>
    </p:extLst>
  </p:cSld>
  <p:clrMapOvr>
    <a:masterClrMapping/>
  </p:clrMapOvr>
  <mc:AlternateContent xmlns:mc="http://schemas.openxmlformats.org/markup-compatibility/2006">
    <mc:Choice xmlns:p14="http://schemas.microsoft.com/office/powerpoint/2010/main" Requires="p14">
      <p:transition spd="med" p14:dur="700" advTm="77979">
        <p:fade/>
      </p:transition>
    </mc:Choice>
    <mc:Fallback>
      <p:transition spd="med" advTm="77979">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612" y="468187"/>
            <a:ext cx="8032172" cy="777638"/>
          </a:xfrm>
        </p:spPr>
        <p:txBody>
          <a:bodyPr/>
          <a:lstStyle/>
          <a:p>
            <a:r>
              <a:rPr lang="en-US" dirty="0"/>
              <a:t>Allowable Expenses</a:t>
            </a:r>
          </a:p>
        </p:txBody>
      </p:sp>
      <p:sp>
        <p:nvSpPr>
          <p:cNvPr id="3" name="Content Placeholder 2"/>
          <p:cNvSpPr>
            <a:spLocks noGrp="1"/>
          </p:cNvSpPr>
          <p:nvPr>
            <p:ph idx="1"/>
          </p:nvPr>
        </p:nvSpPr>
        <p:spPr>
          <a:xfrm>
            <a:off x="3112230" y="2184850"/>
            <a:ext cx="3869458" cy="1736771"/>
          </a:xfrm>
        </p:spPr>
        <p:txBody>
          <a:bodyPr numCol="1">
            <a:noAutofit/>
          </a:bodyPr>
          <a:lstStyle/>
          <a:p>
            <a:pPr marL="514350" indent="-514350">
              <a:buFont typeface="+mj-lt"/>
              <a:buAutoNum type="arabicPeriod"/>
            </a:pPr>
            <a:r>
              <a:rPr lang="en-US" sz="2400" b="0" i="0" u="none" strike="noStrike" dirty="0">
                <a:solidFill>
                  <a:srgbClr val="393E41"/>
                </a:solidFill>
                <a:effectLst/>
                <a:latin typeface="Calibri" panose="020F0502020204030204" pitchFamily="34" charset="0"/>
              </a:rPr>
              <a:t>Staffing</a:t>
            </a:r>
          </a:p>
          <a:p>
            <a:pPr marL="514350" indent="-514350">
              <a:buFont typeface="+mj-lt"/>
              <a:buAutoNum type="arabicPeriod"/>
            </a:pPr>
            <a:r>
              <a:rPr lang="en-US" sz="2400" dirty="0">
                <a:solidFill>
                  <a:srgbClr val="393E41"/>
                </a:solidFill>
                <a:latin typeface="Calibri" panose="020F0502020204030204" pitchFamily="34" charset="0"/>
              </a:rPr>
              <a:t>Supplies</a:t>
            </a:r>
          </a:p>
          <a:p>
            <a:pPr marL="514350" indent="-514350">
              <a:buFont typeface="+mj-lt"/>
              <a:buAutoNum type="arabicPeriod"/>
            </a:pPr>
            <a:r>
              <a:rPr lang="en-US" sz="2400" b="0" i="0" u="none" strike="noStrike" dirty="0">
                <a:solidFill>
                  <a:srgbClr val="393E41"/>
                </a:solidFill>
                <a:effectLst/>
                <a:latin typeface="Calibri" panose="020F0502020204030204" pitchFamily="34" charset="0"/>
              </a:rPr>
              <a:t>Services</a:t>
            </a:r>
          </a:p>
          <a:p>
            <a:pPr marL="514350" indent="-514350">
              <a:buFont typeface="+mj-lt"/>
              <a:buAutoNum type="arabicPeriod"/>
            </a:pPr>
            <a:r>
              <a:rPr lang="en-US" sz="2400" dirty="0">
                <a:solidFill>
                  <a:srgbClr val="393E41"/>
                </a:solidFill>
                <a:latin typeface="Calibri" panose="020F0502020204030204" pitchFamily="34" charset="0"/>
              </a:rPr>
              <a:t>Capital Improvements</a:t>
            </a:r>
          </a:p>
          <a:p>
            <a:pPr marL="514350" indent="-514350">
              <a:buFont typeface="+mj-lt"/>
              <a:buAutoNum type="arabicPeriod"/>
            </a:pPr>
            <a:r>
              <a:rPr lang="en-US" sz="2400" b="0" i="0" u="none" strike="noStrike" dirty="0">
                <a:solidFill>
                  <a:srgbClr val="393E41"/>
                </a:solidFill>
                <a:effectLst/>
                <a:latin typeface="Calibri" panose="020F0502020204030204" pitchFamily="34" charset="0"/>
              </a:rPr>
              <a:t>Other</a:t>
            </a:r>
          </a:p>
          <a:p>
            <a:pPr marL="514350" indent="-514350">
              <a:buFont typeface="+mj-lt"/>
              <a:buAutoNum type="arabicPeriod"/>
            </a:pPr>
            <a:endParaRPr lang="en-US" sz="2400" b="0" i="0" u="none" strike="noStrike" dirty="0">
              <a:solidFill>
                <a:srgbClr val="393E41"/>
              </a:solidFill>
              <a:effectLst/>
              <a:latin typeface="Calibri" panose="020F0502020204030204" pitchFamily="34" charset="0"/>
            </a:endParaRPr>
          </a:p>
          <a:p>
            <a:br>
              <a:rPr lang="en-US" sz="2400" b="0" dirty="0">
                <a:effectLst/>
              </a:rPr>
            </a:br>
            <a:endParaRPr lang="en-US" sz="2400" dirty="0">
              <a:solidFill>
                <a:schemeClr val="tx2"/>
              </a:solidFill>
            </a:endParaRPr>
          </a:p>
        </p:txBody>
      </p:sp>
      <p:sp>
        <p:nvSpPr>
          <p:cNvPr id="5" name="Slide Number Placeholder 4"/>
          <p:cNvSpPr>
            <a:spLocks noGrp="1"/>
          </p:cNvSpPr>
          <p:nvPr>
            <p:ph type="sldNum" sz="quarter" idx="12"/>
          </p:nvPr>
        </p:nvSpPr>
        <p:spPr/>
        <p:txBody>
          <a:bodyPr/>
          <a:lstStyle/>
          <a:p>
            <a:pPr defTabSz="685800">
              <a:buClrTx/>
              <a:defRPr/>
            </a:pPr>
            <a:fld id="{A7F8E3F6-DE14-48B2-B2BC-6FABA9630FB8}" type="slidenum">
              <a:rPr lang="en-US" sz="825" kern="1200">
                <a:solidFill>
                  <a:srgbClr val="595959"/>
                </a:solidFill>
                <a:latin typeface="Book Antiqua"/>
                <a:ea typeface="+mn-ea"/>
                <a:cs typeface="+mn-cs"/>
              </a:rPr>
              <a:pPr defTabSz="685800">
                <a:buClrTx/>
                <a:defRPr/>
              </a:pPr>
              <a:t>7</a:t>
            </a:fld>
            <a:endParaRPr lang="en-US" sz="825" kern="1200" dirty="0">
              <a:solidFill>
                <a:srgbClr val="595959"/>
              </a:solidFill>
              <a:latin typeface="Book Antiqua"/>
              <a:ea typeface="+mn-ea"/>
              <a:cs typeface="+mn-cs"/>
            </a:endParaRPr>
          </a:p>
        </p:txBody>
      </p:sp>
      <p:sp>
        <p:nvSpPr>
          <p:cNvPr id="16" name="Rectangle 15">
            <a:extLst>
              <a:ext uri="{FF2B5EF4-FFF2-40B4-BE49-F238E27FC236}">
                <a16:creationId xmlns:a16="http://schemas.microsoft.com/office/drawing/2014/main" id="{303A62B0-2DE8-48A3-98B3-5BC33653EDB3}"/>
              </a:ext>
            </a:extLst>
          </p:cNvPr>
          <p:cNvSpPr/>
          <p:nvPr/>
        </p:nvSpPr>
        <p:spPr>
          <a:xfrm>
            <a:off x="276447" y="1539488"/>
            <a:ext cx="70220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6207D74-4A4A-48F1-9F4A-30047BD985E7}"/>
              </a:ext>
            </a:extLst>
          </p:cNvPr>
          <p:cNvSpPr txBox="1"/>
          <p:nvPr/>
        </p:nvSpPr>
        <p:spPr>
          <a:xfrm>
            <a:off x="362300" y="1539488"/>
            <a:ext cx="7688796" cy="461665"/>
          </a:xfrm>
          <a:prstGeom prst="rect">
            <a:avLst/>
          </a:prstGeom>
          <a:noFill/>
        </p:spPr>
        <p:txBody>
          <a:bodyPr wrap="square" rtlCol="0">
            <a:spAutoFit/>
          </a:bodyPr>
          <a:lstStyle/>
          <a:p>
            <a:r>
              <a:rPr lang="en-US" sz="2400" dirty="0">
                <a:solidFill>
                  <a:schemeClr val="bg1"/>
                </a:solidFill>
              </a:rPr>
              <a:t>COVID-19 Prevention, Mitigation, and Response</a:t>
            </a:r>
          </a:p>
        </p:txBody>
      </p:sp>
      <p:sp>
        <p:nvSpPr>
          <p:cNvPr id="9" name="Left Brace 8">
            <a:extLst>
              <a:ext uri="{FF2B5EF4-FFF2-40B4-BE49-F238E27FC236}">
                <a16:creationId xmlns:a16="http://schemas.microsoft.com/office/drawing/2014/main" id="{CEC107E3-16CE-4DB9-AA74-A675A949F8D4}"/>
              </a:ext>
            </a:extLst>
          </p:cNvPr>
          <p:cNvSpPr/>
          <p:nvPr/>
        </p:nvSpPr>
        <p:spPr>
          <a:xfrm>
            <a:off x="2765257" y="2135532"/>
            <a:ext cx="219663" cy="228761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 name="Connector: Elbow 10">
            <a:extLst>
              <a:ext uri="{FF2B5EF4-FFF2-40B4-BE49-F238E27FC236}">
                <a16:creationId xmlns:a16="http://schemas.microsoft.com/office/drawing/2014/main" id="{678DD559-B402-4822-ACD8-A92112FD32A9}"/>
              </a:ext>
            </a:extLst>
          </p:cNvPr>
          <p:cNvCxnSpPr>
            <a:cxnSpLocks/>
            <a:endCxn id="9" idx="1"/>
          </p:cNvCxnSpPr>
          <p:nvPr/>
        </p:nvCxnSpPr>
        <p:spPr>
          <a:xfrm>
            <a:off x="588693" y="1983920"/>
            <a:ext cx="2176564" cy="129541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6" name="Star: 7 Points 5">
            <a:extLst>
              <a:ext uri="{FF2B5EF4-FFF2-40B4-BE49-F238E27FC236}">
                <a16:creationId xmlns:a16="http://schemas.microsoft.com/office/drawing/2014/main" id="{9E2000D0-C08A-18FD-8ABC-7EBDE55BF073}"/>
              </a:ext>
            </a:extLst>
          </p:cNvPr>
          <p:cNvSpPr/>
          <p:nvPr/>
        </p:nvSpPr>
        <p:spPr>
          <a:xfrm>
            <a:off x="1875052" y="1052353"/>
            <a:ext cx="4209247" cy="3622960"/>
          </a:xfrm>
          <a:prstGeom prst="star7">
            <a:avLst/>
          </a:prstGeom>
          <a:solidFill>
            <a:schemeClr val="accent5">
              <a:lumMod val="7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Test kits and testing vendors now included!</a:t>
            </a:r>
          </a:p>
        </p:txBody>
      </p:sp>
      <p:sp>
        <p:nvSpPr>
          <p:cNvPr id="7" name="Rectangle 6">
            <a:extLst>
              <a:ext uri="{FF2B5EF4-FFF2-40B4-BE49-F238E27FC236}">
                <a16:creationId xmlns:a16="http://schemas.microsoft.com/office/drawing/2014/main" id="{60551E8F-F965-47AE-72A5-1E8B5AC2DA4F}"/>
              </a:ext>
            </a:extLst>
          </p:cNvPr>
          <p:cNvSpPr/>
          <p:nvPr/>
        </p:nvSpPr>
        <p:spPr>
          <a:xfrm>
            <a:off x="190612" y="468187"/>
            <a:ext cx="8762776" cy="420712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400" b="1" dirty="0"/>
              <a:t>Example Guide (we will update): </a:t>
            </a:r>
          </a:p>
          <a:p>
            <a:pPr algn="ctr"/>
            <a:r>
              <a:rPr lang="en-US" sz="4400" b="1" dirty="0">
                <a:solidFill>
                  <a:schemeClr val="bg1"/>
                </a:solidFill>
                <a:hlinkClick r:id="rId3">
                  <a:extLst>
                    <a:ext uri="{A12FA001-AC4F-418D-AE19-62706E023703}">
                      <ahyp:hlinkClr xmlns:ahyp="http://schemas.microsoft.com/office/drawing/2018/hyperlinkcolor" val="tx"/>
                    </a:ext>
                  </a:extLst>
                </a:hlinkClick>
              </a:rPr>
              <a:t>https://nmschoolscovidtesting.com/direct-funding-info/#allowable-expenses</a:t>
            </a:r>
            <a:endParaRPr lang="en-US" sz="4400" b="1" dirty="0">
              <a:solidFill>
                <a:schemeClr val="bg1"/>
              </a:solidFill>
            </a:endParaRPr>
          </a:p>
          <a:p>
            <a:pPr algn="ctr"/>
            <a:endParaRPr lang="en-US" sz="4400" b="1" dirty="0"/>
          </a:p>
        </p:txBody>
      </p:sp>
    </p:spTree>
    <p:extLst>
      <p:ext uri="{BB962C8B-B14F-4D97-AF65-F5344CB8AC3E}">
        <p14:creationId xmlns:p14="http://schemas.microsoft.com/office/powerpoint/2010/main" val="1365111464"/>
      </p:ext>
    </p:extLst>
  </p:cSld>
  <p:clrMapOvr>
    <a:masterClrMapping/>
  </p:clrMapOvr>
  <mc:AlternateContent xmlns:mc="http://schemas.openxmlformats.org/markup-compatibility/2006" xmlns:p14="http://schemas.microsoft.com/office/powerpoint/2010/main">
    <mc:Choice Requires="p14">
      <p:transition spd="med" p14:dur="700" advTm="100811">
        <p:fade/>
      </p:transition>
    </mc:Choice>
    <mc:Fallback xmlns="">
      <p:transition spd="med" advTm="10081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 calcmode="lin" valueType="num">
                                      <p:cBhvr>
                                        <p:cTn id="29" dur="1000" fill="hold"/>
                                        <p:tgtEl>
                                          <p:spTgt spid="6"/>
                                        </p:tgtEl>
                                        <p:attrNameLst>
                                          <p:attrName>style.rotation</p:attrName>
                                        </p:attrNameLst>
                                      </p:cBhvr>
                                      <p:tavLst>
                                        <p:tav tm="0">
                                          <p:val>
                                            <p:fltVal val="90"/>
                                          </p:val>
                                        </p:tav>
                                        <p:tav tm="100000">
                                          <p:val>
                                            <p:fltVal val="0"/>
                                          </p:val>
                                        </p:tav>
                                      </p:tavLst>
                                    </p:anim>
                                    <p:animEffect transition="in" filter="fade">
                                      <p:cBhvr>
                                        <p:cTn id="30" dur="1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C4997-1186-4164-BCA2-7A84E8C19F7D}"/>
              </a:ext>
            </a:extLst>
          </p:cNvPr>
          <p:cNvSpPr>
            <a:spLocks noGrp="1"/>
          </p:cNvSpPr>
          <p:nvPr>
            <p:ph type="ctrTitle"/>
          </p:nvPr>
        </p:nvSpPr>
        <p:spPr/>
        <p:txBody>
          <a:bodyPr/>
          <a:lstStyle/>
          <a:p>
            <a:r>
              <a:rPr lang="en-US" dirty="0"/>
              <a:t>Reporting and Requesting Reimbursements</a:t>
            </a:r>
          </a:p>
        </p:txBody>
      </p:sp>
      <p:sp>
        <p:nvSpPr>
          <p:cNvPr id="3" name="Subtitle 2">
            <a:extLst>
              <a:ext uri="{FF2B5EF4-FFF2-40B4-BE49-F238E27FC236}">
                <a16:creationId xmlns:a16="http://schemas.microsoft.com/office/drawing/2014/main" id="{AB612EBA-91BC-496A-815A-8E45E271372C}"/>
              </a:ext>
            </a:extLst>
          </p:cNvPr>
          <p:cNvSpPr>
            <a:spLocks noGrp="1"/>
          </p:cNvSpPr>
          <p:nvPr>
            <p:ph type="subTitle" idx="1"/>
          </p:nvPr>
        </p:nvSpPr>
        <p:spPr/>
        <p:txBody>
          <a:bodyPr/>
          <a:lstStyle/>
          <a:p>
            <a:endParaRPr lang="en-US"/>
          </a:p>
        </p:txBody>
      </p:sp>
      <p:sp>
        <p:nvSpPr>
          <p:cNvPr id="4" name="Date Placeholder 3">
            <a:extLst>
              <a:ext uri="{FF2B5EF4-FFF2-40B4-BE49-F238E27FC236}">
                <a16:creationId xmlns:a16="http://schemas.microsoft.com/office/drawing/2014/main" id="{F64AC8FA-2F7E-4CE5-BC86-E19DF1CE71A0}"/>
              </a:ext>
            </a:extLst>
          </p:cNvPr>
          <p:cNvSpPr>
            <a:spLocks noGrp="1"/>
          </p:cNvSpPr>
          <p:nvPr>
            <p:ph type="dt" sz="half" idx="10"/>
          </p:nvPr>
        </p:nvSpPr>
        <p:spPr/>
        <p:txBody>
          <a:bodyPr/>
          <a:lstStyle/>
          <a:p>
            <a:fld id="{1DD62C03-521A-4474-B76E-F3B2B8216472}" type="datetime1">
              <a:rPr lang="en-US" smtClean="0"/>
              <a:t>9/12/2022</a:t>
            </a:fld>
            <a:endParaRPr lang="en-US"/>
          </a:p>
        </p:txBody>
      </p:sp>
      <p:sp>
        <p:nvSpPr>
          <p:cNvPr id="5" name="Slide Number Placeholder 4">
            <a:extLst>
              <a:ext uri="{FF2B5EF4-FFF2-40B4-BE49-F238E27FC236}">
                <a16:creationId xmlns:a16="http://schemas.microsoft.com/office/drawing/2014/main" id="{09DD71D4-0E95-4AFC-A7CF-DF639ECA7429}"/>
              </a:ext>
            </a:extLst>
          </p:cNvPr>
          <p:cNvSpPr>
            <a:spLocks noGrp="1"/>
          </p:cNvSpPr>
          <p:nvPr>
            <p:ph type="sldNum" sz="quarter" idx="12"/>
          </p:nvPr>
        </p:nvSpPr>
        <p:spPr/>
        <p:txBody>
          <a:bodyPr/>
          <a:lstStyle/>
          <a:p>
            <a:fld id="{B9D8FEFA-B4A1-48AC-BDAA-9B953E440362}" type="slidenum">
              <a:rPr lang="en-US" smtClean="0"/>
              <a:pPr/>
              <a:t>8</a:t>
            </a:fld>
            <a:endParaRPr lang="en-US" dirty="0"/>
          </a:p>
        </p:txBody>
      </p:sp>
    </p:spTree>
    <p:extLst>
      <p:ext uri="{BB962C8B-B14F-4D97-AF65-F5344CB8AC3E}">
        <p14:creationId xmlns:p14="http://schemas.microsoft.com/office/powerpoint/2010/main" val="2115664442"/>
      </p:ext>
    </p:extLst>
  </p:cSld>
  <p:clrMapOvr>
    <a:masterClrMapping/>
  </p:clrMapOvr>
  <mc:AlternateContent xmlns:mc="http://schemas.openxmlformats.org/markup-compatibility/2006" xmlns:p14="http://schemas.microsoft.com/office/powerpoint/2010/main">
    <mc:Choice Requires="p14">
      <p:transition spd="slow" p14:dur="2000" advTm="5815"/>
    </mc:Choice>
    <mc:Fallback xmlns="">
      <p:transition spd="slow" advTm="581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612" y="468187"/>
            <a:ext cx="8032172" cy="777638"/>
          </a:xfrm>
        </p:spPr>
        <p:txBody>
          <a:bodyPr/>
          <a:lstStyle/>
          <a:p>
            <a:r>
              <a:rPr lang="en-US" dirty="0"/>
              <a:t>Reporting Portal</a:t>
            </a:r>
          </a:p>
        </p:txBody>
      </p:sp>
      <p:sp>
        <p:nvSpPr>
          <p:cNvPr id="5" name="Slide Number Placeholder 4"/>
          <p:cNvSpPr>
            <a:spLocks noGrp="1"/>
          </p:cNvSpPr>
          <p:nvPr>
            <p:ph type="sldNum" sz="quarter" idx="12"/>
          </p:nvPr>
        </p:nvSpPr>
        <p:spPr/>
        <p:txBody>
          <a:bodyPr/>
          <a:lstStyle/>
          <a:p>
            <a:pPr defTabSz="685800">
              <a:buClrTx/>
              <a:defRPr/>
            </a:pPr>
            <a:fld id="{A7F8E3F6-DE14-48B2-B2BC-6FABA9630FB8}" type="slidenum">
              <a:rPr lang="en-US" sz="825" kern="1200">
                <a:solidFill>
                  <a:srgbClr val="595959"/>
                </a:solidFill>
                <a:latin typeface="Book Antiqua"/>
                <a:ea typeface="+mn-ea"/>
                <a:cs typeface="+mn-cs"/>
              </a:rPr>
              <a:pPr defTabSz="685800">
                <a:buClrTx/>
                <a:defRPr/>
              </a:pPr>
              <a:t>9</a:t>
            </a:fld>
            <a:endParaRPr lang="en-US" sz="825" kern="1200" dirty="0">
              <a:solidFill>
                <a:srgbClr val="595959"/>
              </a:solidFill>
              <a:latin typeface="Book Antiqua"/>
              <a:ea typeface="+mn-ea"/>
              <a:cs typeface="+mn-cs"/>
            </a:endParaRPr>
          </a:p>
        </p:txBody>
      </p:sp>
      <p:sp>
        <p:nvSpPr>
          <p:cNvPr id="6" name="TextBox 5">
            <a:extLst>
              <a:ext uri="{FF2B5EF4-FFF2-40B4-BE49-F238E27FC236}">
                <a16:creationId xmlns:a16="http://schemas.microsoft.com/office/drawing/2014/main" id="{01AD8F00-4D36-49D5-A0F9-DB74D1D7B062}"/>
              </a:ext>
            </a:extLst>
          </p:cNvPr>
          <p:cNvSpPr txBox="1"/>
          <p:nvPr/>
        </p:nvSpPr>
        <p:spPr>
          <a:xfrm>
            <a:off x="2349407" y="2419113"/>
            <a:ext cx="4698814" cy="307777"/>
          </a:xfrm>
          <a:prstGeom prst="rect">
            <a:avLst/>
          </a:prstGeom>
          <a:noFill/>
        </p:spPr>
        <p:txBody>
          <a:bodyPr wrap="square">
            <a:spAutoFit/>
          </a:bodyPr>
          <a:lstStyle/>
          <a:p>
            <a:r>
              <a:rPr lang="en-US" b="0" dirty="0">
                <a:effectLst/>
              </a:rPr>
              <a:t> </a:t>
            </a:r>
            <a:endParaRPr lang="en-US" dirty="0"/>
          </a:p>
        </p:txBody>
      </p:sp>
      <p:sp>
        <p:nvSpPr>
          <p:cNvPr id="7" name="Content Placeholder 6">
            <a:extLst>
              <a:ext uri="{FF2B5EF4-FFF2-40B4-BE49-F238E27FC236}">
                <a16:creationId xmlns:a16="http://schemas.microsoft.com/office/drawing/2014/main" id="{86DD8C33-2FC7-4C03-ABDC-4FBFA3A06303}"/>
              </a:ext>
            </a:extLst>
          </p:cNvPr>
          <p:cNvSpPr>
            <a:spLocks noGrp="1"/>
          </p:cNvSpPr>
          <p:nvPr>
            <p:ph idx="1"/>
          </p:nvPr>
        </p:nvSpPr>
        <p:spPr>
          <a:xfrm>
            <a:off x="800100" y="4295609"/>
            <a:ext cx="7543800" cy="53105"/>
          </a:xfrm>
        </p:spPr>
        <p:txBody>
          <a:bodyPr>
            <a:noAutofit/>
          </a:bodyPr>
          <a:lstStyle/>
          <a:p>
            <a:r>
              <a:rPr lang="en-US" sz="1400" dirty="0">
                <a:hlinkClick r:id="rId3"/>
              </a:rPr>
              <a:t>https://nmschoolscovidtesting.com/reporting-portal/</a:t>
            </a:r>
            <a:r>
              <a:rPr lang="en-US" sz="1400" dirty="0"/>
              <a:t> - You must be logged in and opted into Direct Funding to see this page!</a:t>
            </a:r>
          </a:p>
        </p:txBody>
      </p:sp>
      <p:pic>
        <p:nvPicPr>
          <p:cNvPr id="9" name="Picture 8">
            <a:extLst>
              <a:ext uri="{FF2B5EF4-FFF2-40B4-BE49-F238E27FC236}">
                <a16:creationId xmlns:a16="http://schemas.microsoft.com/office/drawing/2014/main" id="{9F03D914-1A21-7CD9-880A-7C41B10AC81A}"/>
              </a:ext>
            </a:extLst>
          </p:cNvPr>
          <p:cNvPicPr>
            <a:picLocks noChangeAspect="1"/>
          </p:cNvPicPr>
          <p:nvPr/>
        </p:nvPicPr>
        <p:blipFill>
          <a:blip r:embed="rId4"/>
          <a:stretch>
            <a:fillRect/>
          </a:stretch>
        </p:blipFill>
        <p:spPr>
          <a:xfrm>
            <a:off x="2832164" y="1468201"/>
            <a:ext cx="4928438" cy="2605032"/>
          </a:xfrm>
          <a:prstGeom prst="rect">
            <a:avLst/>
          </a:prstGeom>
        </p:spPr>
      </p:pic>
      <p:pic>
        <p:nvPicPr>
          <p:cNvPr id="11" name="Picture 10">
            <a:extLst>
              <a:ext uri="{FF2B5EF4-FFF2-40B4-BE49-F238E27FC236}">
                <a16:creationId xmlns:a16="http://schemas.microsoft.com/office/drawing/2014/main" id="{925B56D9-3780-C523-7A54-DDD647FE5ED9}"/>
              </a:ext>
            </a:extLst>
          </p:cNvPr>
          <p:cNvPicPr>
            <a:picLocks noChangeAspect="1"/>
          </p:cNvPicPr>
          <p:nvPr/>
        </p:nvPicPr>
        <p:blipFill>
          <a:blip r:embed="rId5"/>
          <a:stretch>
            <a:fillRect/>
          </a:stretch>
        </p:blipFill>
        <p:spPr>
          <a:xfrm>
            <a:off x="800100" y="1555118"/>
            <a:ext cx="2371718" cy="1379468"/>
          </a:xfrm>
          <a:prstGeom prst="rect">
            <a:avLst/>
          </a:prstGeom>
        </p:spPr>
      </p:pic>
    </p:spTree>
    <p:extLst>
      <p:ext uri="{BB962C8B-B14F-4D97-AF65-F5344CB8AC3E}">
        <p14:creationId xmlns:p14="http://schemas.microsoft.com/office/powerpoint/2010/main" val="618315622"/>
      </p:ext>
    </p:extLst>
  </p:cSld>
  <p:clrMapOvr>
    <a:masterClrMapping/>
  </p:clrMapOvr>
  <mc:AlternateContent xmlns:mc="http://schemas.openxmlformats.org/markup-compatibility/2006" xmlns:p14="http://schemas.microsoft.com/office/powerpoint/2010/main">
    <mc:Choice Requires="p14">
      <p:transition spd="med" p14:dur="700" advTm="14661">
        <p:fade/>
      </p:transition>
    </mc:Choice>
    <mc:Fallback xmlns="">
      <p:transition spd="med" advTm="14661">
        <p:fade/>
      </p:transition>
    </mc:Fallback>
  </mc:AlternateContent>
</p:sld>
</file>

<file path=ppt/theme/theme1.xml><?xml version="1.0" encoding="utf-8"?>
<a:theme xmlns:a="http://schemas.openxmlformats.org/drawingml/2006/main" name="Retrospect">
  <a:themeElements>
    <a:clrScheme name="Custom 2">
      <a:dk1>
        <a:srgbClr val="393E41"/>
      </a:dk1>
      <a:lt1>
        <a:srgbClr val="FFFFFF"/>
      </a:lt1>
      <a:dk2>
        <a:srgbClr val="0075C9"/>
      </a:dk2>
      <a:lt2>
        <a:srgbClr val="FFFFFF"/>
      </a:lt2>
      <a:accent1>
        <a:srgbClr val="FFB547"/>
      </a:accent1>
      <a:accent2>
        <a:srgbClr val="0075C9"/>
      </a:accent2>
      <a:accent3>
        <a:srgbClr val="27CED7"/>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9408</TotalTime>
  <Words>1230</Words>
  <Application>Microsoft Office PowerPoint</Application>
  <PresentationFormat>On-screen Show (16:9)</PresentationFormat>
  <Paragraphs>153</Paragraphs>
  <Slides>19</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Book Antiqua</vt:lpstr>
      <vt:lpstr>Calibri</vt:lpstr>
      <vt:lpstr>Calibri Light</vt:lpstr>
      <vt:lpstr>Arial</vt:lpstr>
      <vt:lpstr>Retrospect</vt:lpstr>
      <vt:lpstr>Direct Funding Reimbursement Request Process</vt:lpstr>
      <vt:lpstr>Need help?</vt:lpstr>
      <vt:lpstr>PowerPoint Presentation</vt:lpstr>
      <vt:lpstr>About Direct Funding</vt:lpstr>
      <vt:lpstr>Opportunities</vt:lpstr>
      <vt:lpstr>Important Dates</vt:lpstr>
      <vt:lpstr>Allowable Expenses</vt:lpstr>
      <vt:lpstr>Reporting and Requesting Reimbursements</vt:lpstr>
      <vt:lpstr>Reporting Portal</vt:lpstr>
      <vt:lpstr>Through the Reimbursement Request Platform:</vt:lpstr>
      <vt:lpstr>Detailed Expense Reporting Template</vt:lpstr>
      <vt:lpstr>Documentation</vt:lpstr>
      <vt:lpstr>Your Share Drive (Find link on portal)</vt:lpstr>
      <vt:lpstr>Verify</vt:lpstr>
      <vt:lpstr>How We Review</vt:lpstr>
      <vt:lpstr>Recommendations and Reminders</vt:lpstr>
      <vt:lpstr>Received an advance?</vt:lpstr>
      <vt:lpstr>Supplemental Funds &amp; Preapproval</vt:lpstr>
      <vt:lpstr>Need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SimpleReport  October  2021</dc:title>
  <dc:creator>Production Manager</dc:creator>
  <cp:lastModifiedBy>Zena Goodman</cp:lastModifiedBy>
  <cp:revision>15</cp:revision>
  <dcterms:modified xsi:type="dcterms:W3CDTF">2022-09-12T16:25:57Z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2021-10-01T15:43:22Z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13091783-3031-4baf-ab3e-5e9b8b65511d</vt:lpwstr>
  </property>
  <property fmtid="{D5CDD505-2E9C-101B-9397-08002B2CF9AE}" pid="8" name="MSIP_Label_7b94a7b8-f06c-4dfe-bdcc-9b548fd58c31_ContentBits">
    <vt:lpwstr>0</vt:lpwstr>
  </property>
</Properties>
</file>